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47" r:id="rId3"/>
    <p:sldId id="340" r:id="rId4"/>
    <p:sldId id="260" r:id="rId5"/>
    <p:sldId id="283" r:id="rId6"/>
    <p:sldId id="367" r:id="rId7"/>
    <p:sldId id="365" r:id="rId8"/>
    <p:sldId id="370" r:id="rId9"/>
    <p:sldId id="298" r:id="rId10"/>
    <p:sldId id="360" r:id="rId11"/>
    <p:sldId id="361" r:id="rId12"/>
    <p:sldId id="362" r:id="rId13"/>
    <p:sldId id="371" r:id="rId14"/>
    <p:sldId id="351" r:id="rId15"/>
    <p:sldId id="382" r:id="rId16"/>
    <p:sldId id="352" r:id="rId17"/>
    <p:sldId id="38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3363"/>
  </p:normalViewPr>
  <p:slideViewPr>
    <p:cSldViewPr snapToGrid="0" snapToObjects="1">
      <p:cViewPr>
        <p:scale>
          <a:sx n="64" d="100"/>
          <a:sy n="64" d="100"/>
        </p:scale>
        <p:origin x="-1542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5105C-527E-E84F-880B-82987DB9374F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6D81A-C832-1D47-A649-7F70DB077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5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D81A-C832-1D47-A649-7F70DB0777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77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D81A-C832-1D47-A649-7F70DB0777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4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D81A-C832-1D47-A649-7F70DB0777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15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D81A-C832-1D47-A649-7F70DB0777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08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(routine collection of key data elements  and linkages within 3 NCD areas, new registries)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FFD3-9C40-EA4C-94EA-7EE9CD24311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8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0FC-AA87-3246-84B4-8E32BC3EEF9C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31A-C7A3-534B-A747-08529AB9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7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0FC-AA87-3246-84B4-8E32BC3EEF9C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31A-C7A3-534B-A747-08529AB9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2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0FC-AA87-3246-84B4-8E32BC3EEF9C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31A-C7A3-534B-A747-08529AB9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3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0FC-AA87-3246-84B4-8E32BC3EEF9C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31A-C7A3-534B-A747-08529AB9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0FC-AA87-3246-84B4-8E32BC3EEF9C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31A-C7A3-534B-A747-08529AB9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5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0FC-AA87-3246-84B4-8E32BC3EEF9C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31A-C7A3-534B-A747-08529AB9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5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0FC-AA87-3246-84B4-8E32BC3EEF9C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31A-C7A3-534B-A747-08529AB9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8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0FC-AA87-3246-84B4-8E32BC3EEF9C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31A-C7A3-534B-A747-08529AB9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4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0FC-AA87-3246-84B4-8E32BC3EEF9C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31A-C7A3-534B-A747-08529AB9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0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0FC-AA87-3246-84B4-8E32BC3EEF9C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31A-C7A3-534B-A747-08529AB9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D0FC-AA87-3246-84B4-8E32BC3EEF9C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331A-C7A3-534B-A747-08529AB9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4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1D0FC-AA87-3246-84B4-8E32BC3EEF9C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C331A-C7A3-534B-A747-08529AB9C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5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5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tiff"/><Relationship Id="rId5" Type="http://schemas.openxmlformats.org/officeDocument/2006/relationships/image" Target="../media/image43.emf"/><Relationship Id="rId4" Type="http://schemas.openxmlformats.org/officeDocument/2006/relationships/package" Target="../embeddings/Microsoft_Excel_Worksheet1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6.emf"/><Relationship Id="rId5" Type="http://schemas.openxmlformats.org/officeDocument/2006/relationships/package" Target="../embeddings/Microsoft_Excel_Worksheet2.xlsx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8.emf"/><Relationship Id="rId4" Type="http://schemas.openxmlformats.org/officeDocument/2006/relationships/package" Target="../embeddings/Microsoft_Excel_Worksheet3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51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0.tiff"/><Relationship Id="rId5" Type="http://schemas.openxmlformats.org/officeDocument/2006/relationships/image" Target="../media/image49.emf"/><Relationship Id="rId4" Type="http://schemas.openxmlformats.org/officeDocument/2006/relationships/package" Target="../embeddings/Microsoft_Excel_Worksheet4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2.emf"/><Relationship Id="rId5" Type="http://schemas.openxmlformats.org/officeDocument/2006/relationships/package" Target="../embeddings/Microsoft_Excel_Worksheet5.xlsx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13" Type="http://schemas.openxmlformats.org/officeDocument/2006/relationships/image" Target="../media/image29.tiff"/><Relationship Id="rId18" Type="http://schemas.openxmlformats.org/officeDocument/2006/relationships/image" Target="../media/image34.tiff"/><Relationship Id="rId3" Type="http://schemas.openxmlformats.org/officeDocument/2006/relationships/image" Target="../media/image19.tiff"/><Relationship Id="rId21" Type="http://schemas.openxmlformats.org/officeDocument/2006/relationships/image" Target="../media/image37.tiff"/><Relationship Id="rId7" Type="http://schemas.openxmlformats.org/officeDocument/2006/relationships/image" Target="../media/image23.tiff"/><Relationship Id="rId12" Type="http://schemas.openxmlformats.org/officeDocument/2006/relationships/image" Target="../media/image28.tiff"/><Relationship Id="rId17" Type="http://schemas.openxmlformats.org/officeDocument/2006/relationships/image" Target="../media/image33.tiff"/><Relationship Id="rId2" Type="http://schemas.openxmlformats.org/officeDocument/2006/relationships/image" Target="../media/image18.tiff"/><Relationship Id="rId16" Type="http://schemas.openxmlformats.org/officeDocument/2006/relationships/image" Target="../media/image32.tiff"/><Relationship Id="rId20" Type="http://schemas.openxmlformats.org/officeDocument/2006/relationships/image" Target="../media/image36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tiff"/><Relationship Id="rId11" Type="http://schemas.openxmlformats.org/officeDocument/2006/relationships/image" Target="../media/image27.tiff"/><Relationship Id="rId5" Type="http://schemas.openxmlformats.org/officeDocument/2006/relationships/image" Target="../media/image21.tiff"/><Relationship Id="rId15" Type="http://schemas.openxmlformats.org/officeDocument/2006/relationships/image" Target="../media/image31.tiff"/><Relationship Id="rId10" Type="http://schemas.openxmlformats.org/officeDocument/2006/relationships/image" Target="../media/image26.tiff"/><Relationship Id="rId19" Type="http://schemas.openxmlformats.org/officeDocument/2006/relationships/image" Target="../media/image35.tiff"/><Relationship Id="rId4" Type="http://schemas.openxmlformats.org/officeDocument/2006/relationships/image" Target="../media/image20.tiff"/><Relationship Id="rId9" Type="http://schemas.openxmlformats.org/officeDocument/2006/relationships/image" Target="../media/image25.tiff"/><Relationship Id="rId14" Type="http://schemas.openxmlformats.org/officeDocument/2006/relationships/image" Target="../media/image30.tiff"/><Relationship Id="rId22" Type="http://schemas.openxmlformats.org/officeDocument/2006/relationships/image" Target="../media/image3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1" y="580571"/>
            <a:ext cx="11596914" cy="2267948"/>
          </a:xfrm>
        </p:spPr>
        <p:txBody>
          <a:bodyPr>
            <a:normAutofit/>
          </a:bodyPr>
          <a:lstStyle/>
          <a:p>
            <a:r>
              <a:rPr lang="en-US" sz="5600" b="1" dirty="0" smtClean="0"/>
              <a:t>Overview of the </a:t>
            </a:r>
            <a:r>
              <a:rPr lang="en-US" sz="5600" b="1" dirty="0" err="1" smtClean="0"/>
              <a:t>Peo</a:t>
            </a:r>
            <a:r>
              <a:rPr lang="en-US" sz="5600" b="1" dirty="0" smtClean="0"/>
              <a:t> Project: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100" dirty="0" smtClean="0"/>
              <a:t>Planning </a:t>
            </a:r>
            <a:r>
              <a:rPr lang="en-US" sz="5100" dirty="0"/>
              <a:t>for NCDs Research Center of Excellence in Southern </a:t>
            </a:r>
            <a:r>
              <a:rPr lang="en-US" sz="5100" dirty="0" smtClean="0"/>
              <a:t>Africa</a:t>
            </a:r>
            <a:endParaRPr lang="en-US" sz="5100" dirty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573" y="5437327"/>
            <a:ext cx="1676853" cy="749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387" y="5376857"/>
            <a:ext cx="1369668" cy="840089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3187" y="5156561"/>
            <a:ext cx="976170" cy="100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3446" y="4825447"/>
            <a:ext cx="1333653" cy="1360908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2536" y="4968917"/>
            <a:ext cx="1652009" cy="12174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667" y="5175252"/>
            <a:ext cx="799263" cy="9576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699" y="5199492"/>
            <a:ext cx="1089301" cy="9728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2852" y="4035287"/>
            <a:ext cx="3223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Dr</a:t>
            </a:r>
            <a:r>
              <a:rPr lang="en-US" dirty="0" smtClean="0"/>
              <a:t> Neo </a:t>
            </a:r>
            <a:r>
              <a:rPr lang="en-US" dirty="0" err="1" smtClean="0"/>
              <a:t>Tapela</a:t>
            </a:r>
            <a:r>
              <a:rPr lang="en-US" dirty="0" smtClean="0"/>
              <a:t>, Corresponding 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3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and Coordinating units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Facilitate development of a comprehensive </a:t>
            </a:r>
            <a:r>
              <a:rPr lang="en-US" dirty="0"/>
              <a:t>NCD research </a:t>
            </a:r>
            <a:r>
              <a:rPr lang="en-US" dirty="0" smtClean="0"/>
              <a:t>plan</a:t>
            </a:r>
          </a:p>
          <a:p>
            <a:r>
              <a:rPr lang="en-US" dirty="0" smtClean="0"/>
              <a:t>Foster translation of relevant RCRE </a:t>
            </a:r>
            <a:r>
              <a:rPr lang="en-US" dirty="0"/>
              <a:t>research </a:t>
            </a:r>
            <a:r>
              <a:rPr lang="en-US" dirty="0" smtClean="0"/>
              <a:t>findings to policy and programming</a:t>
            </a:r>
          </a:p>
          <a:p>
            <a:r>
              <a:rPr lang="en-US" dirty="0" smtClean="0"/>
              <a:t>Recruit regional partners to join the RCRE</a:t>
            </a:r>
          </a:p>
          <a:p>
            <a:r>
              <a:rPr lang="en-US" dirty="0" smtClean="0"/>
              <a:t>Identify further research </a:t>
            </a:r>
            <a:r>
              <a:rPr lang="en-US" dirty="0"/>
              <a:t>funding </a:t>
            </a:r>
            <a:r>
              <a:rPr lang="en-US" dirty="0" smtClean="0"/>
              <a:t>sources</a:t>
            </a:r>
          </a:p>
          <a:p>
            <a:r>
              <a:rPr lang="en-US" dirty="0" smtClean="0"/>
              <a:t>Research enhancement activities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COORDINATING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Ensure defined roles and achievement of deliverables</a:t>
            </a:r>
          </a:p>
          <a:p>
            <a:r>
              <a:rPr lang="en-US" dirty="0" smtClean="0"/>
              <a:t>Provide grants management and regulatory services support</a:t>
            </a:r>
          </a:p>
          <a:p>
            <a:r>
              <a:rPr lang="en-US" dirty="0" smtClean="0"/>
              <a:t>Facilitate communication and collaborator interaction</a:t>
            </a:r>
          </a:p>
          <a:p>
            <a:r>
              <a:rPr lang="en-US" dirty="0" smtClean="0"/>
              <a:t>Plan meetings and logistics</a:t>
            </a:r>
          </a:p>
        </p:txBody>
      </p:sp>
    </p:spTree>
    <p:extLst>
      <p:ext uri="{BB962C8B-B14F-4D97-AF65-F5344CB8AC3E}">
        <p14:creationId xmlns:p14="http://schemas.microsoft.com/office/powerpoint/2010/main" val="198067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66" y="1825625"/>
            <a:ext cx="8398933" cy="4351338"/>
          </a:xfrm>
        </p:spPr>
        <p:txBody>
          <a:bodyPr/>
          <a:lstStyle/>
          <a:p>
            <a:r>
              <a:rPr lang="en-US" dirty="0" smtClean="0"/>
              <a:t>To accelerate generation of high quality policy-impacting NCD research, by: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Improving quality and availability of data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Increasing local human capacity skilled in NCD research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Strengthening institutional capacity, including for collaboration and joint research agenda development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08209" y="2905322"/>
            <a:ext cx="2169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Data development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08209" y="4096991"/>
            <a:ext cx="1859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Human capacity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11355" y="5288660"/>
            <a:ext cx="2363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Institutional capacity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9999" y="1841941"/>
            <a:ext cx="2908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Research output &amp; impact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2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6096" y="3896884"/>
            <a:ext cx="8423233" cy="11824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Operational shared cores, and identified needs for further implementation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NCD symposium 2018 proceedings; recommendations for regional research agenda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Identified needs for strengthened grants management and regulatory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3176094" y="5396456"/>
            <a:ext cx="8423233" cy="118246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Completed demonstration projects, and drafted manuscripts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*Scope: CVD (Hypertension), Cancers (breast cancer), Trauma (road traffic accidents)</a:t>
            </a:r>
          </a:p>
        </p:txBody>
      </p:sp>
      <p:sp>
        <p:nvSpPr>
          <p:cNvPr id="5" name="Rectangle 4"/>
          <p:cNvSpPr/>
          <p:nvPr/>
        </p:nvSpPr>
        <p:spPr>
          <a:xfrm>
            <a:off x="3176096" y="2397312"/>
            <a:ext cx="8423233" cy="118246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Administered research enhancement trainings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entored </a:t>
            </a:r>
            <a:r>
              <a:rPr lang="en-US" dirty="0"/>
              <a:t>research </a:t>
            </a:r>
            <a:r>
              <a:rPr lang="en-US" dirty="0" smtClean="0"/>
              <a:t>trainees (6) and PIs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Authored </a:t>
            </a:r>
            <a:r>
              <a:rPr lang="en-US" dirty="0" err="1" smtClean="0"/>
              <a:t>manuscrips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3176094" y="897740"/>
            <a:ext cx="8423233" cy="1182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Standardized core data elements*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Mapping of data, and assessment of needs for strengthening*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Initiated trauma </a:t>
            </a:r>
            <a:r>
              <a:rPr lang="en-US" dirty="0" smtClean="0"/>
              <a:t>registry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5749" y="1304308"/>
            <a:ext cx="2169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Data development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539" y="2807542"/>
            <a:ext cx="1859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Human capacity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749" y="4310776"/>
            <a:ext cx="2363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Institutional capacity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749" y="5814010"/>
            <a:ext cx="2908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Research output &amp; impact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170407"/>
            <a:ext cx="10515600" cy="72733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Planning phase Deliverables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research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</a:t>
            </a:r>
            <a:r>
              <a:rPr lang="en-US" dirty="0" smtClean="0"/>
              <a:t>olicy-relevance, high burden</a:t>
            </a:r>
          </a:p>
          <a:p>
            <a:endParaRPr lang="en-US" dirty="0" smtClean="0"/>
          </a:p>
          <a:p>
            <a:r>
              <a:rPr lang="en-US" dirty="0" smtClean="0"/>
              <a:t>Disease areas</a:t>
            </a:r>
          </a:p>
          <a:p>
            <a:pPr lvl="1"/>
            <a:r>
              <a:rPr lang="en-US" dirty="0" smtClean="0"/>
              <a:t>CVD (Hypertension), </a:t>
            </a:r>
          </a:p>
          <a:p>
            <a:pPr lvl="1"/>
            <a:r>
              <a:rPr lang="en-US" dirty="0" smtClean="0"/>
              <a:t>Cancers (breast cancer), </a:t>
            </a:r>
          </a:p>
          <a:p>
            <a:pPr lvl="1"/>
            <a:r>
              <a:rPr lang="en-US" dirty="0" smtClean="0"/>
              <a:t>Trauma (road traffic accidents)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Type</a:t>
            </a:r>
          </a:p>
          <a:p>
            <a:pPr lvl="1"/>
            <a:r>
              <a:rPr lang="en-US" dirty="0" smtClean="0"/>
              <a:t>Epidemiology</a:t>
            </a:r>
          </a:p>
          <a:p>
            <a:pPr lvl="1"/>
            <a:r>
              <a:rPr lang="en-US" dirty="0" smtClean="0"/>
              <a:t>Clinical</a:t>
            </a:r>
          </a:p>
          <a:p>
            <a:pPr lvl="1"/>
            <a:r>
              <a:rPr lang="en-US" dirty="0" smtClean="0"/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6193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to date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50904" y="1825625"/>
            <a:ext cx="6602895" cy="4351338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Subcontracts signed (budget, SOW)</a:t>
            </a:r>
          </a:p>
          <a:p>
            <a:r>
              <a:rPr lang="en-US" dirty="0" smtClean="0"/>
              <a:t>Hired project and operations manager</a:t>
            </a:r>
          </a:p>
          <a:p>
            <a:r>
              <a:rPr lang="en-US" dirty="0" smtClean="0"/>
              <a:t>Initiated monthly steering committee meetings</a:t>
            </a:r>
          </a:p>
          <a:p>
            <a:r>
              <a:rPr lang="en-US" dirty="0" smtClean="0"/>
              <a:t>Drafted core data elements</a:t>
            </a:r>
          </a:p>
          <a:p>
            <a:r>
              <a:rPr lang="en-US" dirty="0" smtClean="0"/>
              <a:t>Initiated research team meetings</a:t>
            </a:r>
          </a:p>
          <a:p>
            <a:r>
              <a:rPr lang="en-US" dirty="0" smtClean="0"/>
              <a:t>Submitted IRB protocol or amendment</a:t>
            </a:r>
          </a:p>
          <a:p>
            <a:r>
              <a:rPr lang="en-US" dirty="0" smtClean="0"/>
              <a:t>Attended NCI launch meeting in Bethesda</a:t>
            </a:r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30" y="2899295"/>
            <a:ext cx="3861706" cy="22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44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912" y="365125"/>
            <a:ext cx="5787888" cy="1325563"/>
          </a:xfrm>
        </p:spPr>
        <p:txBody>
          <a:bodyPr/>
          <a:lstStyle/>
          <a:p>
            <a:r>
              <a:rPr lang="en-US" dirty="0" smtClean="0"/>
              <a:t>Progress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12" y="1825625"/>
            <a:ext cx="5787887" cy="4351338"/>
          </a:xfrm>
        </p:spPr>
        <p:txBody>
          <a:bodyPr/>
          <a:lstStyle/>
          <a:p>
            <a:r>
              <a:rPr lang="en-US" dirty="0" smtClean="0"/>
              <a:t>Initiated recruitment of trainees (advert)</a:t>
            </a:r>
            <a:endParaRPr lang="en-US" dirty="0"/>
          </a:p>
          <a:p>
            <a:r>
              <a:rPr lang="en-US" dirty="0" smtClean="0"/>
              <a:t>Initiated recruitment for QI officer (interviews)</a:t>
            </a:r>
            <a:endParaRPr lang="en-US" dirty="0"/>
          </a:p>
          <a:p>
            <a:r>
              <a:rPr lang="en-US" dirty="0" smtClean="0"/>
              <a:t>Ted Trimble visit to Botswana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73" y="365126"/>
            <a:ext cx="3377650" cy="3018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96" y="3543508"/>
            <a:ext cx="5120190" cy="297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4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 for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Finalized core data elements</a:t>
            </a:r>
          </a:p>
          <a:p>
            <a:r>
              <a:rPr lang="en-US" dirty="0" smtClean="0"/>
              <a:t>TOR, interview and selection template, timing of research enhancement dates</a:t>
            </a:r>
          </a:p>
          <a:p>
            <a:r>
              <a:rPr lang="en-US" dirty="0" smtClean="0"/>
              <a:t>Finalized critical activities and their timelines (body of M&amp;E frameworks)</a:t>
            </a:r>
          </a:p>
          <a:p>
            <a:r>
              <a:rPr lang="en-US" dirty="0" smtClean="0"/>
              <a:t>Personal interaction, including of teams that cut across all research projects and South Africa and US-based collaborators</a:t>
            </a:r>
          </a:p>
          <a:p>
            <a:r>
              <a:rPr lang="en-US" dirty="0" smtClean="0"/>
              <a:t>Increased awareness (sensitization) for those interested in training opportunities or broader stakeholders .</a:t>
            </a:r>
            <a:r>
              <a:rPr lang="en-US" dirty="0" err="1" smtClean="0"/>
              <a:t>e.g</a:t>
            </a:r>
            <a:r>
              <a:rPr lang="en-US" dirty="0" smtClean="0"/>
              <a:t> potential member of community advisory board</a:t>
            </a:r>
          </a:p>
        </p:txBody>
      </p:sp>
    </p:spTree>
    <p:extLst>
      <p:ext uri="{BB962C8B-B14F-4D97-AF65-F5344CB8AC3E}">
        <p14:creationId xmlns:p14="http://schemas.microsoft.com/office/powerpoint/2010/main" val="399220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Botswana Ministry of Health &amp; Wellness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591" y="1995055"/>
            <a:ext cx="10785975" cy="2610123"/>
          </a:xfrm>
        </p:spPr>
        <p:txBody>
          <a:bodyPr/>
          <a:lstStyle/>
          <a:p>
            <a:r>
              <a:rPr lang="en-US" dirty="0" smtClean="0"/>
              <a:t>NCD Program</a:t>
            </a:r>
          </a:p>
          <a:p>
            <a:r>
              <a:rPr lang="en-US" dirty="0" smtClean="0"/>
              <a:t>National cancer registry</a:t>
            </a:r>
          </a:p>
          <a:p>
            <a:r>
              <a:rPr lang="en-US" dirty="0" err="1" smtClean="0"/>
              <a:t>eHIS</a:t>
            </a:r>
            <a:r>
              <a:rPr lang="en-US" dirty="0" smtClean="0"/>
              <a:t> (IPMS)</a:t>
            </a:r>
          </a:p>
          <a:p>
            <a:r>
              <a:rPr lang="en-US" dirty="0" smtClean="0"/>
              <a:t>Specialty oncology treatment centers</a:t>
            </a:r>
          </a:p>
          <a:p>
            <a:r>
              <a:rPr lang="en-US" dirty="0" smtClean="0"/>
              <a:t>Experience with successful national HIV response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7670" y="4693415"/>
          <a:ext cx="12156659" cy="2164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Worksheet" r:id="rId4" imgW="7061200" imgH="1257300" progId="Excel.Sheet.12">
                  <p:embed/>
                </p:oleObj>
              </mc:Choice>
              <mc:Fallback>
                <p:oleObj name="Worksheet" r:id="rId4" imgW="7061200" imgH="1257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70" y="4693415"/>
                        <a:ext cx="12156659" cy="2164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4064" y="0"/>
            <a:ext cx="3367935" cy="245533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217229" y="2451126"/>
            <a:ext cx="258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Princess Marina Hospital 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133" y="0"/>
            <a:ext cx="3015930" cy="246267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847352" y="2452548"/>
            <a:ext cx="2976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Ministry of Health &amp; Wellness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6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Harvard and BHP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011" y="1825625"/>
            <a:ext cx="6799811" cy="28479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Over 300 staff members, including 23 at the doctoral  level</a:t>
            </a:r>
          </a:p>
          <a:p>
            <a:r>
              <a:rPr lang="en-US" dirty="0" smtClean="0"/>
              <a:t>Three-floor 25,000-square-foot facility</a:t>
            </a:r>
          </a:p>
          <a:p>
            <a:r>
              <a:rPr lang="en-US" dirty="0" smtClean="0"/>
              <a:t>HIV Clinical trials, CVD and oncology studies</a:t>
            </a:r>
          </a:p>
          <a:p>
            <a:r>
              <a:rPr lang="en-US" dirty="0" smtClean="0"/>
              <a:t>Grants management</a:t>
            </a:r>
          </a:p>
          <a:p>
            <a:r>
              <a:rPr lang="en-US" dirty="0" smtClean="0"/>
              <a:t>Community Advisory Board</a:t>
            </a:r>
          </a:p>
          <a:p>
            <a:r>
              <a:rPr lang="en-US" dirty="0" smtClean="0"/>
              <a:t>Biobanks and data resources</a:t>
            </a:r>
          </a:p>
          <a:p>
            <a:r>
              <a:rPr lang="en-US" dirty="0" smtClean="0"/>
              <a:t>Research and capacity building (Fogarty, D43)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124" y="0"/>
            <a:ext cx="4537876" cy="34374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31578" y="3433260"/>
            <a:ext cx="476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Botswana Harvard AIDS Initiative Partnership HQ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0" y="4673600"/>
          <a:ext cx="12230778" cy="2286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Worksheet" r:id="rId5" imgW="7200900" imgH="1346200" progId="Excel.Sheet.12">
                  <p:embed/>
                </p:oleObj>
              </mc:Choice>
              <mc:Fallback>
                <p:oleObj name="Worksheet" r:id="rId5" imgW="7200900" imgH="1346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4673600"/>
                        <a:ext cx="12230778" cy="2286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266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project objectives</a:t>
            </a:r>
          </a:p>
          <a:p>
            <a:r>
              <a:rPr lang="en-US" dirty="0" smtClean="0"/>
              <a:t>Collaborators and their roles</a:t>
            </a:r>
          </a:p>
          <a:p>
            <a:r>
              <a:rPr lang="en-US" dirty="0" smtClean="0"/>
              <a:t>Deliverables for the planning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6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Upenn</a:t>
            </a:r>
            <a:r>
              <a:rPr lang="en-US" dirty="0" smtClean="0"/>
              <a:t> and BUP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825625"/>
            <a:ext cx="10988040" cy="2663248"/>
          </a:xfrm>
        </p:spPr>
        <p:txBody>
          <a:bodyPr>
            <a:normAutofit/>
          </a:bodyPr>
          <a:lstStyle/>
          <a:p>
            <a:r>
              <a:rPr lang="en-US" dirty="0" smtClean="0"/>
              <a:t>Shares with UB 1000 net square </a:t>
            </a:r>
            <a:r>
              <a:rPr lang="en-US" dirty="0"/>
              <a:t>foot lab containing state-of-the-art equipment for molecular biology research </a:t>
            </a:r>
            <a:r>
              <a:rPr lang="en-US" dirty="0" smtClean="0"/>
              <a:t>with researchers </a:t>
            </a:r>
            <a:r>
              <a:rPr lang="en-US" dirty="0"/>
              <a:t>at </a:t>
            </a:r>
            <a:r>
              <a:rPr lang="en-US" dirty="0" smtClean="0"/>
              <a:t>UB</a:t>
            </a:r>
            <a:endParaRPr lang="en-US" dirty="0"/>
          </a:p>
          <a:p>
            <a:r>
              <a:rPr lang="en-US" dirty="0" smtClean="0"/>
              <a:t>Training and capacity building (U54, D43)</a:t>
            </a:r>
          </a:p>
          <a:p>
            <a:r>
              <a:rPr lang="en-US" dirty="0" smtClean="0"/>
              <a:t>Telemedicine and </a:t>
            </a:r>
            <a:r>
              <a:rPr lang="en-US" dirty="0" err="1" smtClean="0"/>
              <a:t>mHealth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0" y="4639733"/>
          <a:ext cx="12163932" cy="216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Worksheet" r:id="rId4" imgW="7061200" imgH="1257300" progId="Excel.Sheet.12">
                  <p:embed/>
                </p:oleObj>
              </mc:Choice>
              <mc:Fallback>
                <p:oleObj name="Worksheet" r:id="rId4" imgW="7061200" imgH="1257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4639733"/>
                        <a:ext cx="12163932" cy="2165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26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365125"/>
            <a:ext cx="6414347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University of </a:t>
            </a:r>
            <a:r>
              <a:rPr lang="en-US" sz="4000" dirty="0" err="1" smtClean="0"/>
              <a:t>Witswatersrand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3" y="2440895"/>
            <a:ext cx="10634134" cy="194483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Helen Joseph Breast Care Clinic: Model breast cancer care in public facility, serving catchment population of 1 million </a:t>
            </a:r>
          </a:p>
          <a:p>
            <a:r>
              <a:rPr lang="en-US" dirty="0" smtClean="0"/>
              <a:t>Faculty </a:t>
            </a:r>
            <a:r>
              <a:rPr lang="en-US" dirty="0"/>
              <a:t>of Health Sciences </a:t>
            </a:r>
            <a:r>
              <a:rPr lang="en-US" dirty="0" smtClean="0"/>
              <a:t>: Medicine, Dentistry</a:t>
            </a:r>
            <a:r>
              <a:rPr lang="en-US" dirty="0"/>
              <a:t>, Nursing, Pharmacy, Physiotherapy and Occupational </a:t>
            </a:r>
            <a:r>
              <a:rPr lang="en-US" dirty="0" smtClean="0"/>
              <a:t>Therapy</a:t>
            </a:r>
          </a:p>
          <a:p>
            <a:r>
              <a:rPr lang="en-US" dirty="0" smtClean="0"/>
              <a:t>Academic and research excellence: 21 </a:t>
            </a:r>
            <a:r>
              <a:rPr lang="en-US" dirty="0"/>
              <a:t>research </a:t>
            </a:r>
            <a:r>
              <a:rPr lang="en-US" dirty="0" smtClean="0"/>
              <a:t>entities and 2 COEs </a:t>
            </a:r>
            <a:r>
              <a:rPr lang="en-US" dirty="0"/>
              <a:t>based in the </a:t>
            </a:r>
            <a:r>
              <a:rPr lang="en-US" dirty="0" smtClean="0"/>
              <a:t>Faculty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0" y="4634735"/>
          <a:ext cx="12192000" cy="2170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Worksheet" r:id="rId4" imgW="7061200" imgH="1257300" progId="Excel.Sheet.12">
                  <p:embed/>
                </p:oleObj>
              </mc:Choice>
              <mc:Fallback>
                <p:oleObj name="Worksheet" r:id="rId4" imgW="7061200" imgH="1257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4634735"/>
                        <a:ext cx="12192000" cy="2170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2931" y="0"/>
            <a:ext cx="3653367" cy="24408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6298" y="0"/>
            <a:ext cx="1715702" cy="244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57533" cy="1325563"/>
          </a:xfrm>
        </p:spPr>
        <p:txBody>
          <a:bodyPr/>
          <a:lstStyle/>
          <a:p>
            <a:r>
              <a:rPr lang="en-US" dirty="0" smtClean="0"/>
              <a:t>University </a:t>
            </a:r>
            <a:r>
              <a:rPr lang="en-US" smtClean="0"/>
              <a:t>of Botswana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1825625"/>
            <a:ext cx="7597832" cy="28141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Medical school Masters and post-graduate programs: medicine, nursing, basic medical sciences and public health</a:t>
            </a:r>
          </a:p>
          <a:p>
            <a:r>
              <a:rPr lang="en-US" dirty="0" smtClean="0"/>
              <a:t>Over 100 academic staff members</a:t>
            </a:r>
          </a:p>
          <a:p>
            <a:r>
              <a:rPr lang="en-US" dirty="0" smtClean="0"/>
              <a:t>A quaternary </a:t>
            </a:r>
            <a:r>
              <a:rPr lang="en-US" dirty="0"/>
              <a:t>level </a:t>
            </a:r>
            <a:r>
              <a:rPr lang="en-US" dirty="0" smtClean="0"/>
              <a:t>Academic Teaching </a:t>
            </a:r>
            <a:r>
              <a:rPr lang="en-US" dirty="0"/>
              <a:t>Hospital, with large trauma, oncology and general medicine </a:t>
            </a:r>
            <a:r>
              <a:rPr lang="en-US" dirty="0" smtClean="0"/>
              <a:t>units</a:t>
            </a:r>
          </a:p>
          <a:p>
            <a:r>
              <a:rPr lang="en-US" dirty="0" smtClean="0"/>
              <a:t>Engagement in capacity building collaborations: </a:t>
            </a:r>
            <a:r>
              <a:rPr lang="en-US" dirty="0" err="1" smtClean="0"/>
              <a:t>Afya</a:t>
            </a:r>
            <a:r>
              <a:rPr lang="en-US" dirty="0" smtClean="0"/>
              <a:t> Bora, U54, D43</a:t>
            </a:r>
          </a:p>
          <a:p>
            <a:endParaRPr lang="en-US" dirty="0" smtClean="0">
              <a:effectLst/>
              <a:latin typeface="Helvetic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064" y="0"/>
            <a:ext cx="3874936" cy="3419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17064" y="3369332"/>
            <a:ext cx="3097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UB Faculties of Health Sciences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0" y="4639733"/>
          <a:ext cx="12163932" cy="216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Worksheet" r:id="rId5" imgW="7061200" imgH="1257300" progId="Excel.Sheet.12">
                  <p:embed/>
                </p:oleObj>
              </mc:Choice>
              <mc:Fallback>
                <p:oleObj name="Worksheet" r:id="rId5" imgW="7061200" imgH="1257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4639733"/>
                        <a:ext cx="12163932" cy="2165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84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1170"/>
            <a:ext cx="10866120" cy="1057274"/>
          </a:xfrm>
        </p:spPr>
        <p:txBody>
          <a:bodyPr>
            <a:normAutofit/>
          </a:bodyPr>
          <a:lstStyle/>
          <a:p>
            <a:r>
              <a:rPr lang="en-US" dirty="0" smtClean="0"/>
              <a:t>Data and Biobank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78731" cy="4351338"/>
          </a:xfrm>
        </p:spPr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ata and biobank resources can serve </a:t>
            </a:r>
            <a:r>
              <a:rPr lang="en-US" dirty="0"/>
              <a:t>as a powerful platform </a:t>
            </a:r>
            <a:r>
              <a:rPr lang="en-US" dirty="0" smtClean="0"/>
              <a:t>for: </a:t>
            </a:r>
          </a:p>
          <a:p>
            <a:pPr lvl="1"/>
            <a:r>
              <a:rPr lang="en-US" dirty="0" smtClean="0"/>
              <a:t>controls for epidemiology </a:t>
            </a:r>
            <a:r>
              <a:rPr lang="en-US" dirty="0"/>
              <a:t>studies, </a:t>
            </a:r>
            <a:endParaRPr lang="en-US" dirty="0" smtClean="0"/>
          </a:p>
          <a:p>
            <a:pPr lvl="1"/>
            <a:r>
              <a:rPr lang="en-US" dirty="0" smtClean="0"/>
              <a:t>tissues </a:t>
            </a:r>
            <a:r>
              <a:rPr lang="en-US" dirty="0"/>
              <a:t>with annotated </a:t>
            </a:r>
            <a:r>
              <a:rPr lang="en-US" dirty="0" smtClean="0"/>
              <a:t>clinical information </a:t>
            </a:r>
            <a:r>
              <a:rPr lang="en-US" dirty="0"/>
              <a:t>for translational studies, </a:t>
            </a:r>
            <a:endParaRPr lang="en-US" dirty="0" smtClean="0"/>
          </a:p>
          <a:p>
            <a:pPr lvl="1"/>
            <a:r>
              <a:rPr lang="en-US" dirty="0" smtClean="0"/>
              <a:t>endpoint frequency </a:t>
            </a:r>
            <a:r>
              <a:rPr lang="en-US" dirty="0"/>
              <a:t>to plan interventional </a:t>
            </a:r>
            <a:r>
              <a:rPr lang="en-US" dirty="0" smtClean="0"/>
              <a:t>studies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656"/>
          <a:stretch/>
        </p:blipFill>
        <p:spPr>
          <a:xfrm>
            <a:off x="6891867" y="1288444"/>
            <a:ext cx="5054600" cy="488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6096" y="3896884"/>
            <a:ext cx="8423233" cy="11824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Explore avenues to offload HRDC and streamline reviews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Explore feasibility of transfer grants/regulatory skills (training)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dentifying new partners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Hold every 2 years regional NCD conference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176094" y="5396456"/>
            <a:ext cx="8423233" cy="118246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Develop and implement discrete research projects within CVD, Cancers, Trauma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Demonstration projects’ impact on practice (guidelines, clinical services design, in-service training)</a:t>
            </a:r>
          </a:p>
        </p:txBody>
      </p:sp>
      <p:sp>
        <p:nvSpPr>
          <p:cNvPr id="5" name="Rectangle 4"/>
          <p:cNvSpPr/>
          <p:nvPr/>
        </p:nvSpPr>
        <p:spPr>
          <a:xfrm>
            <a:off x="3176096" y="2397312"/>
            <a:ext cx="8423233" cy="118246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Certificate issuing training programs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Targeted mentorship of local individuals including grants (Masters, MD, PhD)</a:t>
            </a:r>
          </a:p>
        </p:txBody>
      </p:sp>
      <p:sp>
        <p:nvSpPr>
          <p:cNvPr id="6" name="Rectangle 5"/>
          <p:cNvSpPr/>
          <p:nvPr/>
        </p:nvSpPr>
        <p:spPr>
          <a:xfrm>
            <a:off x="3176094" y="897740"/>
            <a:ext cx="8423233" cy="1182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More broadly enhance data systems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Explore data linkage using unique citizen IDs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Explore data pooling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38200" y="170407"/>
            <a:ext cx="10515600" cy="72733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Mid-term </a:t>
            </a:r>
            <a:r>
              <a:rPr lang="en-US" smtClean="0"/>
              <a:t>(build phase)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5749" y="1304308"/>
            <a:ext cx="2169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Data development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539" y="2807542"/>
            <a:ext cx="1859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Human capacity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749" y="4310776"/>
            <a:ext cx="2363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Institutional capacity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749" y="5814010"/>
            <a:ext cx="2908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Research output &amp; impact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6096" y="3896884"/>
            <a:ext cx="8423233" cy="11824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Transition of coordinating unit to University of Botswana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Satellite institutions in the region, leveraging medical schools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Additional cores depending on research priorities that arise</a:t>
            </a:r>
          </a:p>
        </p:txBody>
      </p:sp>
      <p:sp>
        <p:nvSpPr>
          <p:cNvPr id="4" name="Rectangle 3"/>
          <p:cNvSpPr/>
          <p:nvPr/>
        </p:nvSpPr>
        <p:spPr>
          <a:xfrm>
            <a:off x="3176094" y="5396456"/>
            <a:ext cx="8423233" cy="118246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New projects that are led by local investigators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Manuscripts and presentations in: CVD, Cancers, Trauma+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Broader impact on policy</a:t>
            </a:r>
          </a:p>
        </p:txBody>
      </p:sp>
      <p:sp>
        <p:nvSpPr>
          <p:cNvPr id="5" name="Rectangle 4"/>
          <p:cNvSpPr/>
          <p:nvPr/>
        </p:nvSpPr>
        <p:spPr>
          <a:xfrm>
            <a:off x="3176096" y="2397312"/>
            <a:ext cx="8423233" cy="118246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Cadre of NCD research experts, including independently funded</a:t>
            </a:r>
          </a:p>
        </p:txBody>
      </p:sp>
      <p:sp>
        <p:nvSpPr>
          <p:cNvPr id="6" name="Rectangle 5"/>
          <p:cNvSpPr/>
          <p:nvPr/>
        </p:nvSpPr>
        <p:spPr>
          <a:xfrm>
            <a:off x="3176094" y="897740"/>
            <a:ext cx="8423233" cy="1182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New registries (rheumatic heart diseases, diabetes)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New data linkages: registries, annotated biobanks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70407"/>
            <a:ext cx="10515600" cy="727334"/>
          </a:xfrm>
        </p:spPr>
        <p:txBody>
          <a:bodyPr>
            <a:normAutofit/>
          </a:bodyPr>
          <a:lstStyle/>
          <a:p>
            <a:pPr algn="ctr"/>
            <a:r>
              <a:rPr lang="en-US" smtClean="0"/>
              <a:t>Long term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5749" y="1304308"/>
            <a:ext cx="2169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Data development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539" y="2807542"/>
            <a:ext cx="1859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Human capacity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749" y="4310776"/>
            <a:ext cx="2363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Institutional capacity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749" y="5814010"/>
            <a:ext cx="2908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Research output &amp; impact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Planning </a:t>
            </a:r>
            <a:r>
              <a:rPr lang="en-US" dirty="0"/>
              <a:t>for </a:t>
            </a:r>
            <a:r>
              <a:rPr lang="en-US" dirty="0" smtClean="0"/>
              <a:t>regional NCDs </a:t>
            </a:r>
            <a:r>
              <a:rPr lang="en-US" dirty="0"/>
              <a:t>Research Center of Excellence in Southern </a:t>
            </a:r>
            <a:r>
              <a:rPr lang="en-US" dirty="0" smtClean="0"/>
              <a:t>Africa</a:t>
            </a:r>
          </a:p>
          <a:p>
            <a:r>
              <a:rPr lang="en-US" dirty="0" smtClean="0"/>
              <a:t>PEO</a:t>
            </a:r>
          </a:p>
          <a:p>
            <a:r>
              <a:rPr lang="en-US" dirty="0" smtClean="0"/>
              <a:t>A multidisciplinary, multi-institution collaboration to accelerate policy-impacting NCD research relevant to Southern Africa, through:</a:t>
            </a:r>
          </a:p>
          <a:p>
            <a:pPr lvl="1"/>
            <a:r>
              <a:rPr lang="en-US" dirty="0" smtClean="0"/>
              <a:t>Improving quality and availability of NCD data </a:t>
            </a:r>
          </a:p>
          <a:p>
            <a:pPr lvl="1"/>
            <a:r>
              <a:rPr lang="en-US" dirty="0" smtClean="0"/>
              <a:t>Increasing </a:t>
            </a:r>
            <a:r>
              <a:rPr lang="en-US" dirty="0"/>
              <a:t>local </a:t>
            </a:r>
            <a:r>
              <a:rPr lang="en-US" dirty="0" smtClean="0"/>
              <a:t>emerging NCD researchers</a:t>
            </a:r>
            <a:endParaRPr lang="en-US" dirty="0"/>
          </a:p>
          <a:p>
            <a:pPr lvl="1"/>
            <a:r>
              <a:rPr lang="en-US" dirty="0"/>
              <a:t>Strengthening institutional </a:t>
            </a:r>
            <a:r>
              <a:rPr lang="en-US" dirty="0" smtClean="0"/>
              <a:t>capacity </a:t>
            </a:r>
            <a:r>
              <a:rPr lang="en-US" dirty="0"/>
              <a:t>to conduct collaborative policy-impacting </a:t>
            </a:r>
            <a:r>
              <a:rPr lang="en-US" dirty="0" smtClean="0"/>
              <a:t>research</a:t>
            </a:r>
          </a:p>
          <a:p>
            <a:r>
              <a:rPr lang="en-US" dirty="0" smtClean="0"/>
              <a:t>Competitive grant, awarded to 6 sites: Southern Africa, Malawi, Vietnam, Bangladesh, India, </a:t>
            </a:r>
            <a:r>
              <a:rPr lang="en-US" dirty="0" err="1" smtClean="0"/>
              <a:t>MesoAmerica</a:t>
            </a:r>
            <a:r>
              <a:rPr lang="en-US" dirty="0" smtClean="0"/>
              <a:t> </a:t>
            </a:r>
          </a:p>
          <a:p>
            <a:r>
              <a:rPr lang="en-US" dirty="0" smtClean="0"/>
              <a:t>Phase </a:t>
            </a:r>
            <a:r>
              <a:rPr lang="en-US" dirty="0"/>
              <a:t>1 (planning) </a:t>
            </a:r>
            <a:r>
              <a:rPr lang="mr-IN" dirty="0"/>
              <a:t>–</a:t>
            </a:r>
            <a:r>
              <a:rPr lang="en-US" dirty="0"/>
              <a:t> 2 </a:t>
            </a:r>
            <a:r>
              <a:rPr lang="en-US" dirty="0" smtClean="0"/>
              <a:t>years, started </a:t>
            </a:r>
            <a:r>
              <a:rPr lang="en-US" b="1" u="sng" dirty="0" smtClean="0"/>
              <a:t>September 1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0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534" y="1543471"/>
            <a:ext cx="5223933" cy="4744508"/>
          </a:xfrm>
        </p:spPr>
        <p:txBody>
          <a:bodyPr>
            <a:normAutofit/>
          </a:bodyPr>
          <a:lstStyle/>
          <a:p>
            <a:r>
              <a:rPr lang="en-US" dirty="0" smtClean="0"/>
              <a:t>The burden of NCDs is rising and associated with disproportionate morbidity and mortality in LMICs</a:t>
            </a:r>
          </a:p>
          <a:p>
            <a:endParaRPr lang="en-US" dirty="0"/>
          </a:p>
          <a:p>
            <a:r>
              <a:rPr lang="en-US" dirty="0"/>
              <a:t>In Southern Africa, </a:t>
            </a:r>
            <a:r>
              <a:rPr lang="en-US" dirty="0" smtClean="0"/>
              <a:t>role of HIV</a:t>
            </a:r>
          </a:p>
          <a:p>
            <a:pPr lvl="1"/>
            <a:r>
              <a:rPr lang="en-US" dirty="0" smtClean="0"/>
              <a:t>Longer life expectancy</a:t>
            </a:r>
          </a:p>
          <a:p>
            <a:pPr lvl="1"/>
            <a:r>
              <a:rPr lang="en-US" dirty="0" smtClean="0"/>
              <a:t>Excess risk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Urgent need to identify effective context-specific strategies to address NCDs and inform policy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025"/>
          <a:stretch/>
        </p:blipFill>
        <p:spPr>
          <a:xfrm>
            <a:off x="5637380" y="728134"/>
            <a:ext cx="6554620" cy="43857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7380" y="5153711"/>
            <a:ext cx="6554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Leading causes of death in Southern Africa 2013, Global Burden of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Gaps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on the burden, risk factors and outcomes of disease are lacking. </a:t>
            </a:r>
          </a:p>
          <a:p>
            <a:pPr lvl="1"/>
            <a:r>
              <a:rPr lang="en-US" dirty="0" smtClean="0"/>
              <a:t>Research resources limited in budget and duration 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/>
              <a:t>Absence </a:t>
            </a:r>
            <a:r>
              <a:rPr lang="en-US" dirty="0"/>
              <a:t>of reliable </a:t>
            </a:r>
            <a:r>
              <a:rPr lang="en-US" dirty="0" smtClean="0"/>
              <a:t>programmatic data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oor </a:t>
            </a:r>
            <a:r>
              <a:rPr lang="en-US" dirty="0"/>
              <a:t>integration of existing cohort and repository </a:t>
            </a:r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Limited access </a:t>
            </a:r>
            <a:r>
              <a:rPr lang="en-US" dirty="0"/>
              <a:t>to </a:t>
            </a:r>
            <a:r>
              <a:rPr lang="en-US" dirty="0" err="1"/>
              <a:t>biostatistical</a:t>
            </a:r>
            <a:r>
              <a:rPr lang="en-US" dirty="0"/>
              <a:t> </a:t>
            </a:r>
            <a:r>
              <a:rPr lang="en-US" dirty="0" smtClean="0"/>
              <a:t>expertise</a:t>
            </a:r>
          </a:p>
          <a:p>
            <a:endParaRPr lang="en-US" dirty="0" smtClean="0"/>
          </a:p>
          <a:p>
            <a:r>
              <a:rPr lang="en-US" dirty="0" smtClean="0"/>
              <a:t>Project aims to address some of these, focusing on 3 NCD areas:</a:t>
            </a:r>
            <a:endParaRPr lang="en-US" dirty="0"/>
          </a:p>
          <a:p>
            <a:pPr lvl="1"/>
            <a:r>
              <a:rPr lang="en-US" dirty="0"/>
              <a:t>Breast cancer</a:t>
            </a:r>
          </a:p>
          <a:p>
            <a:pPr lvl="1"/>
            <a:r>
              <a:rPr lang="en-US" dirty="0"/>
              <a:t>Hypertension</a:t>
            </a:r>
          </a:p>
          <a:p>
            <a:pPr lvl="1"/>
            <a:r>
              <a:rPr lang="en-US" dirty="0"/>
              <a:t>Road-traffic related </a:t>
            </a:r>
            <a:r>
              <a:rPr lang="en-US" dirty="0" smtClean="0"/>
              <a:t>trauma</a:t>
            </a:r>
            <a:endParaRPr lang="en-US" dirty="0" smtClean="0">
              <a:effectLst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75867"/>
            <a:ext cx="12192000" cy="9503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BOTH are neighboring, politically </a:t>
            </a:r>
            <a:r>
              <a:rPr lang="en-US" dirty="0"/>
              <a:t>stable and </a:t>
            </a:r>
            <a:r>
              <a:rPr lang="en-US" dirty="0" smtClean="0"/>
              <a:t>democratic countries with enabling </a:t>
            </a:r>
            <a:r>
              <a:rPr lang="en-US" dirty="0"/>
              <a:t>health sector attributes </a:t>
            </a:r>
            <a:r>
              <a:rPr lang="en-US" dirty="0" smtClean="0"/>
              <a:t> and high </a:t>
            </a:r>
            <a:r>
              <a:rPr lang="en-US" dirty="0"/>
              <a:t>HIV </a:t>
            </a:r>
            <a:r>
              <a:rPr lang="en-US" dirty="0" smtClean="0"/>
              <a:t>prevalence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4973" y="3026624"/>
            <a:ext cx="5809720" cy="245480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Pop (2015): 2,262</a:t>
            </a:r>
          </a:p>
          <a:p>
            <a:r>
              <a:rPr lang="en-US" dirty="0" smtClean="0"/>
              <a:t>GNI pc (PPP 2013): USD 15 000</a:t>
            </a:r>
          </a:p>
          <a:p>
            <a:r>
              <a:rPr lang="en-US" dirty="0" smtClean="0"/>
              <a:t>Pioneer in HIV national response, including research conducted with partners BHP and BUP </a:t>
            </a:r>
          </a:p>
          <a:p>
            <a:r>
              <a:rPr lang="en-US" dirty="0" smtClean="0"/>
              <a:t>Invested health system: primary care, universal access, cancer registry, </a:t>
            </a:r>
            <a:r>
              <a:rPr lang="en-US" b="1" u="sng" dirty="0" err="1" smtClean="0"/>
              <a:t>eHIS</a:t>
            </a:r>
            <a:endParaRPr lang="en-US" b="1" u="sng" dirty="0" smtClean="0"/>
          </a:p>
          <a:p>
            <a:r>
              <a:rPr lang="en-US" dirty="0" smtClean="0"/>
              <a:t>Research and capacity building partnerships: Harvard, </a:t>
            </a:r>
            <a:r>
              <a:rPr lang="en-US" dirty="0" err="1" smtClean="0"/>
              <a:t>Upenn</a:t>
            </a:r>
            <a:r>
              <a:rPr lang="en-US" dirty="0" smtClean="0"/>
              <a:t>, Wits 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170612" y="3026624"/>
            <a:ext cx="5801255" cy="24548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Pop (2015): 54,490</a:t>
            </a:r>
          </a:p>
          <a:p>
            <a:r>
              <a:rPr lang="en-US" sz="2000" dirty="0" smtClean="0"/>
              <a:t>GNI pc (PPP 2013): USD 12 000</a:t>
            </a:r>
          </a:p>
          <a:p>
            <a:r>
              <a:rPr lang="en-US" sz="2000" dirty="0" smtClean="0"/>
              <a:t>Academic leader in the region</a:t>
            </a:r>
          </a:p>
          <a:p>
            <a:r>
              <a:rPr lang="en-US" sz="2000" dirty="0" smtClean="0"/>
              <a:t>Research and capacity building experience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Helen Joseph Breast Cancer Clinic </a:t>
            </a:r>
            <a:r>
              <a:rPr lang="mr-IN" sz="2000" dirty="0" smtClean="0"/>
              <a:t>–</a:t>
            </a:r>
            <a:r>
              <a:rPr lang="en-US" sz="2000" dirty="0" smtClean="0"/>
              <a:t> model facility, with open source </a:t>
            </a:r>
            <a:r>
              <a:rPr lang="en-US" sz="2000" b="1" u="sng" dirty="0" err="1" smtClean="0"/>
              <a:t>eHIS</a:t>
            </a:r>
            <a:endParaRPr lang="en-US" sz="2000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212" y="623314"/>
            <a:ext cx="3015493" cy="22886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826" y="623314"/>
            <a:ext cx="3064694" cy="22886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6233" y="49294"/>
            <a:ext cx="1947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BOTSWANA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57545" y="-14583"/>
            <a:ext cx="2406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SOUTH AFRICA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200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09" y="118715"/>
            <a:ext cx="10515600" cy="914955"/>
          </a:xfrm>
        </p:spPr>
        <p:txBody>
          <a:bodyPr/>
          <a:lstStyle/>
          <a:p>
            <a:r>
              <a:rPr lang="en-US" dirty="0" smtClean="0"/>
              <a:t>Partner Institutions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1339" y="1431235"/>
            <a:ext cx="8242852" cy="51432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Botswana Ministry of Health</a:t>
            </a:r>
          </a:p>
          <a:p>
            <a:endParaRPr lang="en-US" dirty="0" smtClean="0"/>
          </a:p>
          <a:p>
            <a:r>
              <a:rPr lang="en-US" dirty="0" smtClean="0"/>
              <a:t>University of Botswana</a:t>
            </a:r>
          </a:p>
          <a:p>
            <a:endParaRPr lang="en-US" dirty="0" smtClean="0"/>
          </a:p>
          <a:p>
            <a:r>
              <a:rPr lang="en-US" dirty="0" smtClean="0"/>
              <a:t>Botswana Harvard AIDS Institute Partnership (BHP)</a:t>
            </a:r>
          </a:p>
          <a:p>
            <a:endParaRPr lang="en-US" dirty="0" smtClean="0"/>
          </a:p>
          <a:p>
            <a:r>
              <a:rPr lang="en-US" dirty="0" smtClean="0"/>
              <a:t>Harvard University</a:t>
            </a:r>
          </a:p>
          <a:p>
            <a:endParaRPr lang="en-US" dirty="0" smtClean="0"/>
          </a:p>
          <a:p>
            <a:r>
              <a:rPr lang="en-US" dirty="0" smtClean="0"/>
              <a:t>University of Pennsylvania</a:t>
            </a:r>
          </a:p>
          <a:p>
            <a:endParaRPr lang="en-US" dirty="0" smtClean="0"/>
          </a:p>
          <a:p>
            <a:r>
              <a:rPr lang="en-US" dirty="0" smtClean="0"/>
              <a:t>University of Witwatersrand, South Africa</a:t>
            </a:r>
          </a:p>
          <a:p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410" y="3528112"/>
            <a:ext cx="1479091" cy="59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194" y="4533015"/>
            <a:ext cx="1369668" cy="840089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0000" y="2247777"/>
            <a:ext cx="867753" cy="847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55240" y="5511674"/>
            <a:ext cx="1157183" cy="1211881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608" y="1168421"/>
            <a:ext cx="1221500" cy="900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732" y="3389501"/>
            <a:ext cx="725777" cy="8696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655" y="4533015"/>
            <a:ext cx="964355" cy="86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6" y="365125"/>
            <a:ext cx="3295202" cy="1325563"/>
          </a:xfrm>
        </p:spPr>
        <p:txBody>
          <a:bodyPr/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3817" y="1662464"/>
            <a:ext cx="1051898" cy="1338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5519" y="145726"/>
            <a:ext cx="1368185" cy="12797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822" y="1558229"/>
            <a:ext cx="1088160" cy="1460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9953" y="178684"/>
            <a:ext cx="1368185" cy="12671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664" y="139421"/>
            <a:ext cx="1251228" cy="14094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664" y="1691613"/>
            <a:ext cx="1109251" cy="14299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419" y="1596302"/>
            <a:ext cx="1418846" cy="1684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702" y="4926210"/>
            <a:ext cx="1237718" cy="1346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3531" y="4629530"/>
            <a:ext cx="1164991" cy="15615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8356" y="136753"/>
            <a:ext cx="1473635" cy="14598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772" y="1690814"/>
            <a:ext cx="1241163" cy="13919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1206" y="2941269"/>
            <a:ext cx="1249353" cy="16022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858" y="3121543"/>
            <a:ext cx="1465614" cy="14530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960" y="3366650"/>
            <a:ext cx="1041665" cy="11768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079" y="4654964"/>
            <a:ext cx="1102509" cy="13505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719" y="4654964"/>
            <a:ext cx="1246139" cy="15361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55926" y="3312458"/>
            <a:ext cx="1485900" cy="1485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809" y="4633825"/>
            <a:ext cx="1047963" cy="14233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489" y="3121543"/>
            <a:ext cx="1251409" cy="12957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92206" y="1581580"/>
            <a:ext cx="1385675" cy="13196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2209" y="227940"/>
            <a:ext cx="1253218" cy="146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4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shared </a:t>
            </a:r>
            <a:r>
              <a:rPr lang="en-US" dirty="0"/>
              <a:t>c</a:t>
            </a:r>
            <a:r>
              <a:rPr lang="en-US" dirty="0" smtClean="0"/>
              <a:t>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Data acquisition</a:t>
            </a:r>
            <a:r>
              <a:rPr lang="en-US" dirty="0" smtClean="0"/>
              <a:t>, utilizing and augmenting existing public facility electronic health information systems (</a:t>
            </a:r>
            <a:r>
              <a:rPr lang="en-US" dirty="0" err="1" smtClean="0"/>
              <a:t>eHIS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Data aggregation and management</a:t>
            </a:r>
            <a:r>
              <a:rPr lang="en-US" dirty="0" smtClean="0"/>
              <a:t>, integrating existing and novel data systems into high quality harmonized datasets</a:t>
            </a:r>
          </a:p>
          <a:p>
            <a:r>
              <a:rPr lang="en-US" b="1" dirty="0" smtClean="0"/>
              <a:t>Biostatistics</a:t>
            </a:r>
            <a:r>
              <a:rPr lang="en-US" dirty="0" smtClean="0"/>
              <a:t>, supporting local NCD researchers to address research needs that are relevant to the region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467" y="1537758"/>
            <a:ext cx="5956300" cy="4330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4177" y="4226203"/>
            <a:ext cx="320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</a:t>
            </a:r>
            <a:r>
              <a:rPr lang="en-US" smtClean="0"/>
              <a:t>and existing core 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5446</TotalTime>
  <Words>1276</Words>
  <Application>Microsoft Office PowerPoint</Application>
  <PresentationFormat>Custom</PresentationFormat>
  <Paragraphs>213</Paragraphs>
  <Slides>25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Worksheet</vt:lpstr>
      <vt:lpstr>Overview of the Peo Project: Planning for NCDs Research Center of Excellence in Southern Africa</vt:lpstr>
      <vt:lpstr>Outline</vt:lpstr>
      <vt:lpstr>Big picture</vt:lpstr>
      <vt:lpstr>Background</vt:lpstr>
      <vt:lpstr>Gaps</vt:lpstr>
      <vt:lpstr>PowerPoint Presentation</vt:lpstr>
      <vt:lpstr>Partner Institutions</vt:lpstr>
      <vt:lpstr>Who are we?</vt:lpstr>
      <vt:lpstr>3 shared cores</vt:lpstr>
      <vt:lpstr>Planning and Coordinating units</vt:lpstr>
      <vt:lpstr>Goals</vt:lpstr>
      <vt:lpstr>Planning phase Deliverables</vt:lpstr>
      <vt:lpstr>Scope of research </vt:lpstr>
      <vt:lpstr>Progress to date</vt:lpstr>
      <vt:lpstr>Progress II</vt:lpstr>
      <vt:lpstr>Deliverables for Meeting</vt:lpstr>
      <vt:lpstr>Thank you!</vt:lpstr>
      <vt:lpstr>Botswana Ministry of Health &amp; Wellness</vt:lpstr>
      <vt:lpstr>Harvard and BHP</vt:lpstr>
      <vt:lpstr>Upenn and BUP</vt:lpstr>
      <vt:lpstr>University of Witswatersrand</vt:lpstr>
      <vt:lpstr>University of Botswana </vt:lpstr>
      <vt:lpstr>Data and Biobank Resources</vt:lpstr>
      <vt:lpstr>Mid-term (build phase)</vt:lpstr>
      <vt:lpstr>Long term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Overview</dc:title>
  <dc:creator>Neo T</dc:creator>
  <cp:lastModifiedBy>User</cp:lastModifiedBy>
  <cp:revision>250</cp:revision>
  <dcterms:created xsi:type="dcterms:W3CDTF">2017-01-27T12:43:15Z</dcterms:created>
  <dcterms:modified xsi:type="dcterms:W3CDTF">2017-06-19T07:14:36Z</dcterms:modified>
</cp:coreProperties>
</file>