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46" d="100"/>
          <a:sy n="46" d="100"/>
        </p:scale>
        <p:origin x="3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21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0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7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2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4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85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7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01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19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51386-641B-4EA8-8368-2BB2BB4DAEB5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7BB0-094F-4FDA-BA22-621CF85C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36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Approaches to data strengthening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Ari Ho-Foster</a:t>
            </a:r>
          </a:p>
          <a:p>
            <a:r>
              <a:rPr lang="en-GB" dirty="0" smtClean="0"/>
              <a:t>Botswana-UPenn Partnership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2620" y="5376857"/>
            <a:ext cx="1369668" cy="840089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6420" y="5156561"/>
            <a:ext cx="976170" cy="1006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9932" y="5199492"/>
            <a:ext cx="1089301" cy="97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7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Limited resources to gather clinical data</a:t>
            </a:r>
          </a:p>
          <a:p>
            <a:r>
              <a:rPr lang="en-GB" dirty="0" smtClean="0"/>
              <a:t>Historically, existing electronic health information systems inflexible and unreliable</a:t>
            </a:r>
          </a:p>
          <a:p>
            <a:r>
              <a:rPr lang="en-GB" dirty="0" smtClean="0"/>
              <a:t>Data acquisition not viewed as a behaviour:</a:t>
            </a:r>
          </a:p>
          <a:p>
            <a:pPr lvl="1"/>
            <a:r>
              <a:rPr lang="en-GB" dirty="0" smtClean="0"/>
              <a:t>Data collected as part of patient care management </a:t>
            </a:r>
          </a:p>
          <a:p>
            <a:pPr lvl="1"/>
            <a:r>
              <a:rPr lang="en-GB" dirty="0" smtClean="0"/>
              <a:t>Patient care management (rightly) prioritised</a:t>
            </a:r>
          </a:p>
          <a:p>
            <a:pPr lvl="1"/>
            <a:r>
              <a:rPr lang="en-GB" dirty="0" smtClean="0"/>
              <a:t>In context of </a:t>
            </a:r>
            <a:r>
              <a:rPr lang="en-GB" dirty="0" err="1" smtClean="0"/>
              <a:t>eHIS</a:t>
            </a:r>
            <a:r>
              <a:rPr lang="en-GB" dirty="0" smtClean="0"/>
              <a:t> downtime, HCWs develop adaptive </a:t>
            </a:r>
            <a:r>
              <a:rPr lang="en-GB" dirty="0"/>
              <a:t>behaviours that allow the HCW to carry out patient care</a:t>
            </a:r>
            <a:endParaRPr lang="en-GB" dirty="0" smtClean="0"/>
          </a:p>
          <a:p>
            <a:pPr lvl="1"/>
            <a:r>
              <a:rPr lang="en-GB" dirty="0" smtClean="0"/>
              <a:t>Context not taken into account</a:t>
            </a:r>
            <a:endParaRPr lang="en-GB" dirty="0" smtClean="0"/>
          </a:p>
          <a:p>
            <a:r>
              <a:rPr lang="en-GB" dirty="0" smtClean="0"/>
              <a:t>Data collector often not the beneficiary of collecting data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49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the data acquisition core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LcParenBoth"/>
            </a:pPr>
            <a:r>
              <a:rPr lang="en-US" dirty="0" smtClean="0"/>
              <a:t>Assess and map out facility-based data acquisition practices for the identified core data elements (identified by research project teams)</a:t>
            </a:r>
            <a:endParaRPr lang="en-GB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Initiate development of novel data acquisition solutions; facilitate data quality, management and utilization at facility level</a:t>
            </a:r>
            <a:endParaRPr lang="en-GB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Conduct needs assessment for further development of </a:t>
            </a:r>
            <a:r>
              <a:rPr lang="en-US" dirty="0" err="1" smtClean="0"/>
              <a:t>eHIS</a:t>
            </a:r>
            <a:r>
              <a:rPr lang="en-US" dirty="0" smtClean="0"/>
              <a:t> for identified core data elements </a:t>
            </a:r>
          </a:p>
        </p:txBody>
      </p:sp>
    </p:spTree>
    <p:extLst>
      <p:ext uri="{BB962C8B-B14F-4D97-AF65-F5344CB8AC3E}">
        <p14:creationId xmlns:p14="http://schemas.microsoft.com/office/powerpoint/2010/main" val="36870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Assess and map out facility-based data acquisition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or the identified core data elements, as identified by research project teams</a:t>
            </a:r>
          </a:p>
          <a:p>
            <a:r>
              <a:rPr lang="en-GB" dirty="0" smtClean="0"/>
              <a:t>Includes: </a:t>
            </a:r>
          </a:p>
          <a:p>
            <a:pPr lvl="1"/>
            <a:r>
              <a:rPr lang="en-GB" dirty="0" smtClean="0"/>
              <a:t>Observing </a:t>
            </a:r>
            <a:r>
              <a:rPr lang="en-GB" dirty="0"/>
              <a:t>existing patient </a:t>
            </a:r>
            <a:r>
              <a:rPr lang="en-GB" dirty="0" smtClean="0"/>
              <a:t>flows, Identifying </a:t>
            </a:r>
            <a:r>
              <a:rPr lang="en-GB" dirty="0"/>
              <a:t>HCW </a:t>
            </a:r>
            <a:r>
              <a:rPr lang="en-GB" dirty="0" smtClean="0"/>
              <a:t>time and effort priorities, challenges</a:t>
            </a:r>
          </a:p>
          <a:p>
            <a:pPr lvl="1"/>
            <a:r>
              <a:rPr lang="en-GB" dirty="0" smtClean="0"/>
              <a:t>Identifying HCW’s immediate </a:t>
            </a:r>
            <a:r>
              <a:rPr lang="en-GB" dirty="0"/>
              <a:t>operational information needs, reporting information needs, engage facility managers and decision makers on reporting </a:t>
            </a:r>
            <a:r>
              <a:rPr lang="en-GB" dirty="0" smtClean="0"/>
              <a:t>priorities</a:t>
            </a:r>
          </a:p>
          <a:p>
            <a:pPr lvl="1"/>
            <a:r>
              <a:rPr lang="en-GB" dirty="0" smtClean="0"/>
              <a:t>Recommendations of system, changes that </a:t>
            </a:r>
            <a:r>
              <a:rPr lang="en-GB" dirty="0"/>
              <a:t>can address information needs, optimise utility of information already gathered, reduce the time, effort and inaccuracies in preparing </a:t>
            </a:r>
            <a:r>
              <a:rPr lang="en-GB" dirty="0" smtClean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15483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(ii) Begin </a:t>
            </a:r>
            <a:r>
              <a:rPr lang="en-US" dirty="0" smtClean="0"/>
              <a:t>development of novel data acquisition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</a:t>
            </a:r>
            <a:r>
              <a:rPr lang="en-US" dirty="0" smtClean="0"/>
              <a:t>acility level </a:t>
            </a:r>
            <a:r>
              <a:rPr lang="en-GB" dirty="0" smtClean="0"/>
              <a:t>development and evaluation of novel workflow solutions to optimize point-of-care data acquisition </a:t>
            </a:r>
          </a:p>
          <a:p>
            <a:r>
              <a:rPr lang="en-US" dirty="0" smtClean="0"/>
              <a:t>Support quality, management and utilization of core data elements identified by research teams</a:t>
            </a:r>
          </a:p>
          <a:p>
            <a:r>
              <a:rPr lang="en-US" dirty="0" smtClean="0"/>
              <a:t>Support standardization of data gathering and coding, proposing recommendations to data collection formats/templates where needed</a:t>
            </a:r>
          </a:p>
          <a:p>
            <a:r>
              <a:rPr lang="en-US" dirty="0" smtClean="0"/>
              <a:t>Support </a:t>
            </a:r>
            <a:r>
              <a:rPr lang="en-GB" dirty="0" smtClean="0"/>
              <a:t>data quality and utilization through establishment of routine feedback loops to prospectively improve data quality (</a:t>
            </a:r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US" dirty="0" smtClean="0"/>
              <a:t>routine data products)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2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(iii) Conduct needs assessment for further development of existing </a:t>
            </a:r>
            <a:r>
              <a:rPr lang="en-GB" dirty="0" err="1" smtClean="0"/>
              <a:t>eHIS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the capture of identified core data elements</a:t>
            </a:r>
          </a:p>
          <a:p>
            <a:r>
              <a:rPr lang="en-GB" dirty="0" smtClean="0"/>
              <a:t>Mapping data elements to paper and electronic sources</a:t>
            </a:r>
            <a:endParaRPr lang="en-GB" dirty="0" smtClean="0"/>
          </a:p>
          <a:p>
            <a:r>
              <a:rPr lang="en-GB" dirty="0" smtClean="0"/>
              <a:t>Propose changes to existing </a:t>
            </a:r>
            <a:r>
              <a:rPr lang="en-GB" dirty="0" err="1" smtClean="0"/>
              <a:t>eHIS</a:t>
            </a:r>
            <a:r>
              <a:rPr lang="en-GB" dirty="0" smtClean="0"/>
              <a:t> to improve routine collection of these core data elements</a:t>
            </a:r>
          </a:p>
        </p:txBody>
      </p:sp>
    </p:spTree>
    <p:extLst>
      <p:ext uri="{BB962C8B-B14F-4D97-AF65-F5344CB8AC3E}">
        <p14:creationId xmlns:p14="http://schemas.microsoft.com/office/powerpoint/2010/main" val="151405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Acquisition Core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PIs: Doreen Ramogola-Masire, Lawrence Shulman</a:t>
            </a:r>
          </a:p>
          <a:p>
            <a:r>
              <a:rPr lang="en-GB" dirty="0" smtClean="0"/>
              <a:t>Data Acquisition Core Manager: Ari Ho-Foster</a:t>
            </a:r>
          </a:p>
          <a:p>
            <a:r>
              <a:rPr lang="en-GB" dirty="0" smtClean="0"/>
              <a:t>Data Quality Improvement Officer: TBN</a:t>
            </a:r>
          </a:p>
          <a:p>
            <a:r>
              <a:rPr lang="en-GB" dirty="0" smtClean="0"/>
              <a:t>Health Informatics team: </a:t>
            </a:r>
          </a:p>
          <a:p>
            <a:pPr lvl="1"/>
            <a:r>
              <a:rPr lang="en-GB" dirty="0" smtClean="0"/>
              <a:t>Ryan Littman-Quinn (BUP HI Director)</a:t>
            </a:r>
          </a:p>
          <a:p>
            <a:pPr lvl="1"/>
            <a:r>
              <a:rPr lang="en-GB" dirty="0" smtClean="0"/>
              <a:t>Kagiso Ndlovu (UB e-Health Research Centre) </a:t>
            </a:r>
          </a:p>
          <a:p>
            <a:pPr lvl="1"/>
            <a:r>
              <a:rPr lang="en-GB" dirty="0" smtClean="0"/>
              <a:t>TBN (Coordination/tech support)</a:t>
            </a:r>
          </a:p>
          <a:p>
            <a:endParaRPr lang="en-GB" dirty="0" smtClean="0"/>
          </a:p>
          <a:p>
            <a:r>
              <a:rPr lang="en-GB" dirty="0" smtClean="0"/>
              <a:t>Additional support by content and operational experts, where possible</a:t>
            </a:r>
          </a:p>
        </p:txBody>
      </p:sp>
    </p:spTree>
    <p:extLst>
      <p:ext uri="{BB962C8B-B14F-4D97-AF65-F5344CB8AC3E}">
        <p14:creationId xmlns:p14="http://schemas.microsoft.com/office/powerpoint/2010/main" val="37857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3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406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Approaches to data strengthening</vt:lpstr>
      <vt:lpstr>Context</vt:lpstr>
      <vt:lpstr>Role of the data acquisition core</vt:lpstr>
      <vt:lpstr>(i) Assess and map out facility-based data acquisition practices</vt:lpstr>
      <vt:lpstr>(ii) Begin development of novel data acquisition solutions</vt:lpstr>
      <vt:lpstr>(iii) Conduct needs assessment for further development of existing eHIS</vt:lpstr>
      <vt:lpstr>Data Acquisition Core Team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to data strengthening</dc:title>
  <dc:creator>Ari Ho-Foster</dc:creator>
  <cp:lastModifiedBy>Ari Ho-Foster</cp:lastModifiedBy>
  <cp:revision>14</cp:revision>
  <dcterms:created xsi:type="dcterms:W3CDTF">2017-03-09T03:19:42Z</dcterms:created>
  <dcterms:modified xsi:type="dcterms:W3CDTF">2017-03-09T06:50:26Z</dcterms:modified>
</cp:coreProperties>
</file>