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56" r:id="rId2"/>
    <p:sldId id="257" r:id="rId3"/>
    <p:sldId id="258" r:id="rId4"/>
    <p:sldId id="312" r:id="rId5"/>
    <p:sldId id="311" r:id="rId6"/>
    <p:sldId id="293" r:id="rId7"/>
    <p:sldId id="347" r:id="rId8"/>
    <p:sldId id="314" r:id="rId9"/>
    <p:sldId id="315" r:id="rId10"/>
    <p:sldId id="348" r:id="rId11"/>
    <p:sldId id="310" r:id="rId12"/>
    <p:sldId id="349" r:id="rId13"/>
    <p:sldId id="316" r:id="rId14"/>
    <p:sldId id="294" r:id="rId15"/>
    <p:sldId id="317" r:id="rId16"/>
    <p:sldId id="345" r:id="rId17"/>
    <p:sldId id="318" r:id="rId18"/>
    <p:sldId id="337" r:id="rId19"/>
    <p:sldId id="364" r:id="rId20"/>
    <p:sldId id="362" r:id="rId21"/>
    <p:sldId id="363" r:id="rId22"/>
    <p:sldId id="365" r:id="rId23"/>
    <p:sldId id="366" r:id="rId24"/>
    <p:sldId id="367" r:id="rId25"/>
    <p:sldId id="299" r:id="rId26"/>
    <p:sldId id="359" r:id="rId27"/>
    <p:sldId id="360" r:id="rId28"/>
    <p:sldId id="361" r:id="rId29"/>
    <p:sldId id="301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17" autoAdjust="0"/>
  </p:normalViewPr>
  <p:slideViewPr>
    <p:cSldViewPr snapToGrid="0">
      <p:cViewPr varScale="1">
        <p:scale>
          <a:sx n="68" d="100"/>
          <a:sy n="68" d="100"/>
        </p:scale>
        <p:origin x="90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47394-840F-4377-9A8B-62545D51EAEC}" type="doc">
      <dgm:prSet loTypeId="urn:microsoft.com/office/officeart/2005/8/layout/process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D896B9-39DD-40E4-B003-11E024B64CEF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C550C350-53D2-44ED-9248-CD807664ECF4}" type="parTrans" cxnId="{6CFA0D3B-D888-4E1D-A221-CC6353AD9A73}">
      <dgm:prSet/>
      <dgm:spPr/>
      <dgm:t>
        <a:bodyPr/>
        <a:lstStyle/>
        <a:p>
          <a:endParaRPr lang="en-US"/>
        </a:p>
      </dgm:t>
    </dgm:pt>
    <dgm:pt modelId="{C25D6F1F-9308-4826-A2D3-BC7E432D9388}" type="sibTrans" cxnId="{6CFA0D3B-D888-4E1D-A221-CC6353AD9A73}">
      <dgm:prSet/>
      <dgm:spPr/>
      <dgm:t>
        <a:bodyPr/>
        <a:lstStyle/>
        <a:p>
          <a:endParaRPr lang="en-US"/>
        </a:p>
      </dgm:t>
    </dgm:pt>
    <dgm:pt modelId="{42154878-C9B1-461E-B356-F2B76E71D7E8}">
      <dgm:prSet phldrT="[Text]"/>
      <dgm:spPr/>
      <dgm:t>
        <a:bodyPr/>
        <a:lstStyle/>
        <a:p>
          <a:r>
            <a:rPr lang="en-US" dirty="0"/>
            <a:t>Patient care</a:t>
          </a:r>
        </a:p>
      </dgm:t>
    </dgm:pt>
    <dgm:pt modelId="{78D4C2EB-F5E5-40C3-B864-AE665371F2FE}" type="parTrans" cxnId="{14FAF119-D084-4EC3-802A-4A0CA1F7A263}">
      <dgm:prSet/>
      <dgm:spPr/>
      <dgm:t>
        <a:bodyPr/>
        <a:lstStyle/>
        <a:p>
          <a:endParaRPr lang="en-US"/>
        </a:p>
      </dgm:t>
    </dgm:pt>
    <dgm:pt modelId="{FD0EDDF3-4E61-4A48-B2C9-4CF4D52DDA49}" type="sibTrans" cxnId="{14FAF119-D084-4EC3-802A-4A0CA1F7A263}">
      <dgm:prSet/>
      <dgm:spPr/>
      <dgm:t>
        <a:bodyPr/>
        <a:lstStyle/>
        <a:p>
          <a:endParaRPr lang="en-US"/>
        </a:p>
      </dgm:t>
    </dgm:pt>
    <dgm:pt modelId="{6DA52F3E-D456-4019-9775-978D3A234076}" type="pres">
      <dgm:prSet presAssocID="{D4D47394-840F-4377-9A8B-62545D51EAEC}" presName="Name0" presStyleCnt="0">
        <dgm:presLayoutVars>
          <dgm:dir/>
          <dgm:resizeHandles val="exact"/>
        </dgm:presLayoutVars>
      </dgm:prSet>
      <dgm:spPr/>
    </dgm:pt>
    <dgm:pt modelId="{6D290F2E-437C-45FB-B81B-C0EF8D963209}" type="pres">
      <dgm:prSet presAssocID="{6AD896B9-39DD-40E4-B003-11E024B64CEF}" presName="node" presStyleLbl="node1" presStyleIdx="0" presStyleCnt="2">
        <dgm:presLayoutVars>
          <dgm:bulletEnabled val="1"/>
        </dgm:presLayoutVars>
      </dgm:prSet>
      <dgm:spPr/>
    </dgm:pt>
    <dgm:pt modelId="{199A3D53-3DEC-4077-8DB2-193830EC6F82}" type="pres">
      <dgm:prSet presAssocID="{C25D6F1F-9308-4826-A2D3-BC7E432D9388}" presName="sibTrans" presStyleLbl="sibTrans2D1" presStyleIdx="0" presStyleCnt="1"/>
      <dgm:spPr/>
    </dgm:pt>
    <dgm:pt modelId="{D807B415-F5A0-4589-874D-0CCEA42DEFB2}" type="pres">
      <dgm:prSet presAssocID="{C25D6F1F-9308-4826-A2D3-BC7E432D9388}" presName="connectorText" presStyleLbl="sibTrans2D1" presStyleIdx="0" presStyleCnt="1"/>
      <dgm:spPr/>
    </dgm:pt>
    <dgm:pt modelId="{F0A2C81F-32EC-43AD-9909-16146C4101ED}" type="pres">
      <dgm:prSet presAssocID="{42154878-C9B1-461E-B356-F2B76E71D7E8}" presName="node" presStyleLbl="node1" presStyleIdx="1" presStyleCnt="2">
        <dgm:presLayoutVars>
          <dgm:bulletEnabled val="1"/>
        </dgm:presLayoutVars>
      </dgm:prSet>
      <dgm:spPr/>
    </dgm:pt>
  </dgm:ptLst>
  <dgm:cxnLst>
    <dgm:cxn modelId="{028C9036-E4B5-4374-B3C2-56F61D8B3BA8}" type="presOf" srcId="{C25D6F1F-9308-4826-A2D3-BC7E432D9388}" destId="{D807B415-F5A0-4589-874D-0CCEA42DEFB2}" srcOrd="1" destOrd="0" presId="urn:microsoft.com/office/officeart/2005/8/layout/process1"/>
    <dgm:cxn modelId="{49CE83E2-EDB6-4A61-BB76-CE8DD0B128B4}" type="presOf" srcId="{42154878-C9B1-461E-B356-F2B76E71D7E8}" destId="{F0A2C81F-32EC-43AD-9909-16146C4101ED}" srcOrd="0" destOrd="0" presId="urn:microsoft.com/office/officeart/2005/8/layout/process1"/>
    <dgm:cxn modelId="{A1979652-26CB-4E0D-99BF-EA391024108E}" type="presOf" srcId="{C25D6F1F-9308-4826-A2D3-BC7E432D9388}" destId="{199A3D53-3DEC-4077-8DB2-193830EC6F82}" srcOrd="0" destOrd="0" presId="urn:microsoft.com/office/officeart/2005/8/layout/process1"/>
    <dgm:cxn modelId="{18F89D3D-14A7-4153-83FC-D5B03F061907}" type="presOf" srcId="{D4D47394-840F-4377-9A8B-62545D51EAEC}" destId="{6DA52F3E-D456-4019-9775-978D3A234076}" srcOrd="0" destOrd="0" presId="urn:microsoft.com/office/officeart/2005/8/layout/process1"/>
    <dgm:cxn modelId="{14FAF119-D084-4EC3-802A-4A0CA1F7A263}" srcId="{D4D47394-840F-4377-9A8B-62545D51EAEC}" destId="{42154878-C9B1-461E-B356-F2B76E71D7E8}" srcOrd="1" destOrd="0" parTransId="{78D4C2EB-F5E5-40C3-B864-AE665371F2FE}" sibTransId="{FD0EDDF3-4E61-4A48-B2C9-4CF4D52DDA49}"/>
    <dgm:cxn modelId="{3EF0A78F-848F-43EC-88EB-B615FD26ACBC}" type="presOf" srcId="{6AD896B9-39DD-40E4-B003-11E024B64CEF}" destId="{6D290F2E-437C-45FB-B81B-C0EF8D963209}" srcOrd="0" destOrd="0" presId="urn:microsoft.com/office/officeart/2005/8/layout/process1"/>
    <dgm:cxn modelId="{6CFA0D3B-D888-4E1D-A221-CC6353AD9A73}" srcId="{D4D47394-840F-4377-9A8B-62545D51EAEC}" destId="{6AD896B9-39DD-40E4-B003-11E024B64CEF}" srcOrd="0" destOrd="0" parTransId="{C550C350-53D2-44ED-9248-CD807664ECF4}" sibTransId="{C25D6F1F-9308-4826-A2D3-BC7E432D9388}"/>
    <dgm:cxn modelId="{2A4AA9AD-C486-46DD-8DC3-03C0E27B955E}" type="presParOf" srcId="{6DA52F3E-D456-4019-9775-978D3A234076}" destId="{6D290F2E-437C-45FB-B81B-C0EF8D963209}" srcOrd="0" destOrd="0" presId="urn:microsoft.com/office/officeart/2005/8/layout/process1"/>
    <dgm:cxn modelId="{87EE3FB8-C574-436F-93D1-A079A03BD825}" type="presParOf" srcId="{6DA52F3E-D456-4019-9775-978D3A234076}" destId="{199A3D53-3DEC-4077-8DB2-193830EC6F82}" srcOrd="1" destOrd="0" presId="urn:microsoft.com/office/officeart/2005/8/layout/process1"/>
    <dgm:cxn modelId="{2F03D76B-260C-42C8-A8ED-3B38BE1993B4}" type="presParOf" srcId="{199A3D53-3DEC-4077-8DB2-193830EC6F82}" destId="{D807B415-F5A0-4589-874D-0CCEA42DEFB2}" srcOrd="0" destOrd="0" presId="urn:microsoft.com/office/officeart/2005/8/layout/process1"/>
    <dgm:cxn modelId="{39C7F7B9-D3DA-488C-ACAF-2AACFF539CD9}" type="presParOf" srcId="{6DA52F3E-D456-4019-9775-978D3A234076}" destId="{F0A2C81F-32EC-43AD-9909-16146C4101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90F2E-437C-45FB-B81B-C0EF8D963209}">
      <dsp:nvSpPr>
        <dsp:cNvPr id="0" name=""/>
        <dsp:cNvSpPr/>
      </dsp:nvSpPr>
      <dsp:spPr>
        <a:xfrm>
          <a:off x="1568" y="937016"/>
          <a:ext cx="3345671" cy="200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Research</a:t>
          </a:r>
        </a:p>
      </dsp:txBody>
      <dsp:txXfrm>
        <a:off x="60363" y="995811"/>
        <a:ext cx="3228081" cy="1889813"/>
      </dsp:txXfrm>
    </dsp:sp>
    <dsp:sp modelId="{199A3D53-3DEC-4077-8DB2-193830EC6F82}">
      <dsp:nvSpPr>
        <dsp:cNvPr id="0" name=""/>
        <dsp:cNvSpPr/>
      </dsp:nvSpPr>
      <dsp:spPr>
        <a:xfrm>
          <a:off x="3681807" y="1525855"/>
          <a:ext cx="709282" cy="8297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3681807" y="1691800"/>
        <a:ext cx="496497" cy="497836"/>
      </dsp:txXfrm>
    </dsp:sp>
    <dsp:sp modelId="{F0A2C81F-32EC-43AD-9909-16146C4101ED}">
      <dsp:nvSpPr>
        <dsp:cNvPr id="0" name=""/>
        <dsp:cNvSpPr/>
      </dsp:nvSpPr>
      <dsp:spPr>
        <a:xfrm>
          <a:off x="4685509" y="937016"/>
          <a:ext cx="3345671" cy="200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Patient care</a:t>
          </a:r>
        </a:p>
      </dsp:txBody>
      <dsp:txXfrm>
        <a:off x="4744304" y="995811"/>
        <a:ext cx="3228081" cy="188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ADD810-D48E-45B7-AD2B-ED819946839A}" type="datetimeFigureOut">
              <a:rPr lang="en-GB"/>
              <a:pPr>
                <a:defRPr/>
              </a:pPr>
              <a:t>09/03/2017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DE9743-4DF6-4CF6-9965-B3D94CC0F2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91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CDF3A3-AAA5-4150-8F6A-27275D56E838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C71B-69CE-C640-976A-1C2DCD33F6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AF1D05-2B63-429F-95B5-C8524B8A60E8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7DFF26-566D-43DB-BBA3-0A070BC4F829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6C431-0D40-43D2-B0F1-4E40917AE8B8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2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7DFF26-566D-43DB-BBA3-0A070BC4F829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9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7DFF26-566D-43DB-BBA3-0A070BC4F829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9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369C80-77EA-4423-879D-5C6100D2FC92}" type="slidenum">
              <a:rPr lang="en-Z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369C80-77EA-4423-879D-5C6100D2FC92}" type="slidenum">
              <a:rPr lang="en-Z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3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369C80-77EA-4423-879D-5C6100D2FC92}" type="slidenum">
              <a:rPr lang="en-Z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4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369C80-77EA-4423-879D-5C6100D2FC92}" type="slidenum">
              <a:rPr lang="en-Z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6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55DA-046F-494F-89E0-184F36CD83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928688" y="251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19649195"/>
              </p:ext>
            </p:extLst>
          </p:nvPr>
        </p:nvGraphicFramePr>
        <p:xfrm>
          <a:off x="928688" y="251670"/>
          <a:ext cx="14224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1905266" imgH="1876190" progId="MSPhotoEd.3">
                  <p:embed/>
                </p:oleObj>
              </mc:Choice>
              <mc:Fallback>
                <p:oleObj r:id="rId4" imgW="1905266" imgH="187619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51670"/>
                        <a:ext cx="1422400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73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3E64-47EB-4DC4-88BD-A8542F2044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57967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5535-0C05-42C1-B6D0-86611CC04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371074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8801-5D83-4BEB-8691-749BB79BE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262828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DFF8-9388-4D7B-85FC-0AD791A4B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178076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9F58-C21C-45C1-A6B1-B8D8540FD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204297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4ABB-9B4F-4CA4-8AB4-BE3957AC0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3539716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6333-405A-42CE-8A72-0B05B8D41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201034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www.globalsurg.org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6092907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4622" y="6176033"/>
            <a:ext cx="2552700" cy="598840"/>
          </a:xfrm>
        </p:spPr>
        <p:txBody>
          <a:bodyPr/>
          <a:lstStyle>
            <a:lvl1pPr marL="0" indent="0" algn="r">
              <a:buNone/>
              <a:defRPr sz="1350" b="0"/>
            </a:lvl1pPr>
            <a:lvl2pPr marL="258365" indent="0">
              <a:buNone/>
              <a:defRPr/>
            </a:lvl2pPr>
            <a:lvl3pPr marL="520303" indent="0">
              <a:buNone/>
              <a:defRPr/>
            </a:lvl3pPr>
            <a:lvl4pPr marL="741760" indent="0">
              <a:buNone/>
              <a:defRPr/>
            </a:lvl4pPr>
            <a:lvl5pPr marL="96202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407150"/>
            <a:ext cx="1381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1388" y="6407150"/>
            <a:ext cx="462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0250" y="6407150"/>
            <a:ext cx="512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3E58-3747-4103-B8CE-DFF28AF381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374163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09" y="2700867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275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73713" y="6042025"/>
            <a:ext cx="12938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0425" y="6042025"/>
            <a:ext cx="462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6425" y="6042025"/>
            <a:ext cx="512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39DC-B505-4469-8C1F-C47B8A5E8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262641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1305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045496"/>
            <a:ext cx="3917577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576" y="2045495"/>
            <a:ext cx="4033996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7E19-A488-4B72-AE21-75E798275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34287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4891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045692"/>
            <a:ext cx="39355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935508" cy="340357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6447" y="2038466"/>
            <a:ext cx="39355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6447" y="2707875"/>
            <a:ext cx="3935508" cy="343294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72D7-ADE6-4BCF-BBD3-C9B5770B6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283387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80772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E0FE-C001-4203-B9DD-A7275807F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352754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F415-49CA-4B51-BEFC-55D0FFECF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8840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0AEE-E7D4-4FD5-9AB0-07531146DC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9902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A5C2-8D4A-4FAF-9467-D0E26A5845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2301" r="11798" b="34147"/>
          <a:stretch/>
        </p:blipFill>
        <p:spPr>
          <a:xfrm>
            <a:off x="8059784" y="5904514"/>
            <a:ext cx="587828" cy="747276"/>
          </a:xfrm>
          <a:prstGeom prst="dodecagon">
            <a:avLst/>
          </a:prstGeom>
        </p:spPr>
      </p:pic>
    </p:spTree>
    <p:extLst>
      <p:ext uri="{BB962C8B-B14F-4D97-AF65-F5344CB8AC3E}">
        <p14:creationId xmlns:p14="http://schemas.microsoft.com/office/powerpoint/2010/main" val="242927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 rot="10800000">
            <a:off x="0" y="0"/>
            <a:ext cx="914400" cy="6875463"/>
            <a:chOff x="7010429" y="-8468"/>
            <a:chExt cx="2150909" cy="6874935"/>
          </a:xfrm>
        </p:grpSpPr>
        <p:cxnSp>
          <p:nvCxnSpPr>
            <p:cNvPr id="8" name="Straight Connector 7"/>
            <p:cNvCxnSpPr/>
            <p:nvPr/>
          </p:nvCxnSpPr>
          <p:spPr>
            <a:xfrm rot="10800000" flipH="1">
              <a:off x="7047771" y="3567895"/>
              <a:ext cx="2098630" cy="328111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4036" y="-531"/>
              <a:ext cx="1217355" cy="685906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477205" y="-2118"/>
              <a:ext cx="1691601" cy="6866998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8341" y="-10055"/>
              <a:ext cx="1949261" cy="6866998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473472" y="3920293"/>
              <a:ext cx="1680398" cy="2938236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4162" y="-10055"/>
              <a:ext cx="2143441" cy="6866998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8733" y="-10055"/>
              <a:ext cx="858870" cy="6866998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85884" y="-10055"/>
              <a:ext cx="1064251" cy="6866998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7211" y="4891769"/>
              <a:ext cx="1094127" cy="196517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80327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80327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78488" y="6407150"/>
            <a:ext cx="126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10 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688" y="64071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4375" y="6413500"/>
            <a:ext cx="541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F3D52BF-1501-4AB5-84FC-DC8D2B74D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Freeform 17"/>
          <p:cNvSpPr/>
          <p:nvPr userDrawn="1"/>
        </p:nvSpPr>
        <p:spPr>
          <a:xfrm rot="16200000">
            <a:off x="6800056" y="4521995"/>
            <a:ext cx="231775" cy="4456112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 descr="wits_logo_white.jp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605580" y="6078635"/>
            <a:ext cx="538420" cy="555246"/>
          </a:xfrm>
          <a:prstGeom prst="ellipse">
            <a:avLst/>
          </a:prstGeom>
          <a:ln>
            <a:noFill/>
          </a:ln>
          <a:effectLst>
            <a:reflection endPos="35000" dist="50800" dir="5400000" sy="-100000" algn="bl" rotWithShape="0"/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40" r:id="rId11"/>
    <p:sldLayoutId id="2147483721" r:id="rId12"/>
    <p:sldLayoutId id="2147483741" r:id="rId13"/>
    <p:sldLayoutId id="2147483722" r:id="rId14"/>
    <p:sldLayoutId id="2147483723" r:id="rId15"/>
    <p:sldLayoutId id="2147483724" r:id="rId16"/>
    <p:sldLayoutId id="2147483745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anose="02040503050406030204" pitchFamily="18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anose="02040503050406030204" pitchFamily="18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anose="02040503050406030204" pitchFamily="18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800" kern="1200">
          <a:solidFill>
            <a:srgbClr val="404040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400" kern="1200">
          <a:solidFill>
            <a:srgbClr val="404040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887506" y="2405063"/>
            <a:ext cx="8256494" cy="1646237"/>
          </a:xfrm>
        </p:spPr>
        <p:txBody>
          <a:bodyPr/>
          <a:lstStyle/>
          <a:p>
            <a:pPr algn="l"/>
            <a:r>
              <a:rPr lang="en-GB" altLang="en-US" sz="4400" dirty="0">
                <a:solidFill>
                  <a:srgbClr val="4F81BD"/>
                </a:solidFill>
              </a:rPr>
              <a:t>Improving collaborations:</a:t>
            </a:r>
            <a:br>
              <a:rPr lang="en-GB" altLang="en-US" dirty="0">
                <a:solidFill>
                  <a:srgbClr val="4F81BD"/>
                </a:solidFill>
              </a:rPr>
            </a:br>
            <a:r>
              <a:rPr lang="en-GB" altLang="en-US" sz="2800" dirty="0">
                <a:solidFill>
                  <a:srgbClr val="7F7F7F"/>
                </a:solidFill>
              </a:rPr>
              <a:t>Research for global oncological and surgical care</a:t>
            </a: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4051300"/>
            <a:ext cx="8236585" cy="1913402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GB" sz="3600" b="1" dirty="0"/>
              <a:t>Dr Sarah Rayne</a:t>
            </a:r>
            <a:endParaRPr lang="en-GB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BSc </a:t>
            </a:r>
            <a:r>
              <a:rPr lang="en-GB" sz="2000" dirty="0" err="1"/>
              <a:t>MBChB</a:t>
            </a:r>
            <a:r>
              <a:rPr lang="en-GB" sz="2000" dirty="0"/>
              <a:t> MRCS(</a:t>
            </a:r>
            <a:r>
              <a:rPr lang="en-GB" sz="2000" dirty="0" err="1"/>
              <a:t>Eng</a:t>
            </a:r>
            <a:r>
              <a:rPr lang="en-GB" sz="2000" dirty="0"/>
              <a:t>) </a:t>
            </a:r>
            <a:r>
              <a:rPr lang="en-GB" sz="2000" dirty="0" err="1"/>
              <a:t>MMed</a:t>
            </a:r>
            <a:r>
              <a:rPr lang="en-GB" sz="2000" dirty="0"/>
              <a:t> FCS(SA)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b="1" dirty="0"/>
              <a:t>Helen Joseph Breast Care Clinic and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Program for equitable access in surgical care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Department of Surgery | University of the Witwatersrand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Johannesburg | South Africa</a:t>
            </a:r>
          </a:p>
        </p:txBody>
      </p:sp>
      <p:pic>
        <p:nvPicPr>
          <p:cNvPr id="2050" name="Picture 2" descr="PEASC Fin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24" y="112959"/>
            <a:ext cx="2244676" cy="11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7167074" y="1149458"/>
            <a:ext cx="1709176" cy="63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0"/>
              </a:spcBef>
            </a:pPr>
            <a:r>
              <a:rPr lang="en-GB" sz="1600" b="1" dirty="0">
                <a:latin typeface="Berlin Sans FB Demi" panose="020E0802020502020306" pitchFamily="34" charset="0"/>
              </a:rPr>
              <a:t>Program for equitable access in surgical care</a:t>
            </a:r>
            <a:endParaRPr lang="en-GB" sz="1200" dirty="0"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161" y="314106"/>
            <a:ext cx="2213913" cy="1670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808259"/>
            <a:ext cx="5435600" cy="3220941"/>
            <a:chOff x="0" y="1808259"/>
            <a:chExt cx="5436096" cy="3220941"/>
          </a:xfrm>
        </p:grpSpPr>
        <p:sp>
          <p:nvSpPr>
            <p:cNvPr id="17427" name="Oval 4"/>
            <p:cNvSpPr>
              <a:spLocks noChangeArrowheads="1"/>
            </p:cNvSpPr>
            <p:nvPr/>
          </p:nvSpPr>
          <p:spPr bwMode="auto">
            <a:xfrm>
              <a:off x="0" y="1828800"/>
              <a:ext cx="5436096" cy="3200400"/>
            </a:xfrm>
            <a:prstGeom prst="ellipse">
              <a:avLst/>
            </a:prstGeom>
            <a:solidFill>
              <a:schemeClr val="accent2">
                <a:alpha val="4901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</p:txBody>
        </p:sp>
        <p:sp>
          <p:nvSpPr>
            <p:cNvPr id="17428" name="TextBox 10"/>
            <p:cNvSpPr txBox="1">
              <a:spLocks noChangeArrowheads="1"/>
            </p:cNvSpPr>
            <p:nvPr/>
          </p:nvSpPr>
          <p:spPr bwMode="auto">
            <a:xfrm>
              <a:off x="1087768" y="1808259"/>
              <a:ext cx="28083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Service commitment</a:t>
              </a: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284163"/>
            <a:ext cx="8004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000" dirty="0"/>
              <a:t>Possible barriers to clinical research</a:t>
            </a:r>
            <a:br>
              <a:rPr lang="en-ZA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02094" y="3349235"/>
            <a:ext cx="3505200" cy="3536950"/>
            <a:chOff x="2648342" y="3322348"/>
            <a:chExt cx="3505200" cy="3536950"/>
          </a:xfrm>
          <a:solidFill>
            <a:schemeClr val="accent4">
              <a:lumMod val="60000"/>
              <a:lumOff val="40000"/>
              <a:alpha val="73000"/>
            </a:schemeClr>
          </a:solidFill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648342" y="3322348"/>
              <a:ext cx="3505200" cy="353695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97853" y="5598797"/>
              <a:ext cx="2606178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3200" dirty="0">
                  <a:latin typeface="Cambria" panose="02040503050406030204" pitchFamily="18" charset="0"/>
                </a:rPr>
                <a:t>Inertia in application 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828800"/>
            <a:ext cx="5029200" cy="3200400"/>
            <a:chOff x="3962400" y="1828800"/>
            <a:chExt cx="5029200" cy="3200400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3962400" y="1828800"/>
              <a:ext cx="5029200" cy="3200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3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17426" name="TextBox 9"/>
            <p:cNvSpPr txBox="1">
              <a:spLocks noChangeArrowheads="1"/>
            </p:cNvSpPr>
            <p:nvPr/>
          </p:nvSpPr>
          <p:spPr bwMode="auto">
            <a:xfrm>
              <a:off x="5087190" y="1865812"/>
              <a:ext cx="30601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Academic barriers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19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808259"/>
            <a:ext cx="5435600" cy="3220941"/>
            <a:chOff x="0" y="1808259"/>
            <a:chExt cx="5436096" cy="3220941"/>
          </a:xfrm>
        </p:grpSpPr>
        <p:sp>
          <p:nvSpPr>
            <p:cNvPr id="17427" name="Oval 4"/>
            <p:cNvSpPr>
              <a:spLocks noChangeArrowheads="1"/>
            </p:cNvSpPr>
            <p:nvPr/>
          </p:nvSpPr>
          <p:spPr bwMode="auto">
            <a:xfrm>
              <a:off x="0" y="1828800"/>
              <a:ext cx="5436096" cy="3200400"/>
            </a:xfrm>
            <a:prstGeom prst="ellipse">
              <a:avLst/>
            </a:prstGeom>
            <a:solidFill>
              <a:schemeClr val="accent2">
                <a:alpha val="4901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</p:txBody>
        </p:sp>
        <p:sp>
          <p:nvSpPr>
            <p:cNvPr id="17428" name="TextBox 10"/>
            <p:cNvSpPr txBox="1">
              <a:spLocks noChangeArrowheads="1"/>
            </p:cNvSpPr>
            <p:nvPr/>
          </p:nvSpPr>
          <p:spPr bwMode="auto">
            <a:xfrm>
              <a:off x="1087768" y="1808259"/>
              <a:ext cx="28083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Service commitment</a:t>
              </a: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284163"/>
            <a:ext cx="8004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000" dirty="0"/>
              <a:t>Possible barriers to clinical research</a:t>
            </a:r>
            <a:br>
              <a:rPr lang="en-ZA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02094" y="3349235"/>
            <a:ext cx="3505200" cy="3536950"/>
            <a:chOff x="2648342" y="3322348"/>
            <a:chExt cx="3505200" cy="3536950"/>
          </a:xfrm>
          <a:solidFill>
            <a:schemeClr val="accent4">
              <a:lumMod val="60000"/>
              <a:lumOff val="40000"/>
              <a:alpha val="73000"/>
            </a:schemeClr>
          </a:solidFill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648342" y="3322348"/>
              <a:ext cx="3505200" cy="353695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97853" y="5598797"/>
              <a:ext cx="2606178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3200" dirty="0">
                  <a:latin typeface="Cambria" panose="02040503050406030204" pitchFamily="18" charset="0"/>
                </a:rPr>
                <a:t>Inertia in application 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3825" y="4522788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Good quality data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828800"/>
            <a:ext cx="5029200" cy="3200400"/>
            <a:chOff x="3962400" y="1828800"/>
            <a:chExt cx="5029200" cy="3200400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3962400" y="1828800"/>
              <a:ext cx="5029200" cy="3200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3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17426" name="TextBox 9"/>
            <p:cNvSpPr txBox="1">
              <a:spLocks noChangeArrowheads="1"/>
            </p:cNvSpPr>
            <p:nvPr/>
          </p:nvSpPr>
          <p:spPr bwMode="auto">
            <a:xfrm>
              <a:off x="5087190" y="1865812"/>
              <a:ext cx="30601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Academic barriers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0763" y="3562350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Ring-fenced time for research work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3240088"/>
            <a:ext cx="1949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Insular working practices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43388" y="4700588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Relevance of questions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65863" y="2965450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“Hurdle” mentality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0263" y="2984500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 dirty="0">
                <a:latin typeface="Cambria" panose="02040503050406030204" pitchFamily="18" charset="0"/>
              </a:rPr>
              <a:t>Time constraints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68738" y="5257800"/>
            <a:ext cx="91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Audits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59075" y="4056063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Internet access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86425" y="3394075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Lack of research training and support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03750" y="4211638"/>
            <a:ext cx="280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Poor record-keeping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84638" y="2443163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Lack of supervision</a:t>
            </a:r>
          </a:p>
        </p:txBody>
      </p:sp>
    </p:spTree>
    <p:extLst>
      <p:ext uri="{BB962C8B-B14F-4D97-AF65-F5344CB8AC3E}">
        <p14:creationId xmlns:p14="http://schemas.microsoft.com/office/powerpoint/2010/main" val="230222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808259"/>
            <a:ext cx="5435600" cy="3220941"/>
            <a:chOff x="0" y="1808259"/>
            <a:chExt cx="5436096" cy="3220941"/>
          </a:xfrm>
        </p:grpSpPr>
        <p:sp>
          <p:nvSpPr>
            <p:cNvPr id="17427" name="Oval 4"/>
            <p:cNvSpPr>
              <a:spLocks noChangeArrowheads="1"/>
            </p:cNvSpPr>
            <p:nvPr/>
          </p:nvSpPr>
          <p:spPr bwMode="auto">
            <a:xfrm>
              <a:off x="0" y="1828800"/>
              <a:ext cx="5436096" cy="3200400"/>
            </a:xfrm>
            <a:prstGeom prst="ellipse">
              <a:avLst/>
            </a:prstGeom>
            <a:solidFill>
              <a:schemeClr val="accent2">
                <a:alpha val="4901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</p:txBody>
        </p:sp>
        <p:sp>
          <p:nvSpPr>
            <p:cNvPr id="17428" name="TextBox 10"/>
            <p:cNvSpPr txBox="1">
              <a:spLocks noChangeArrowheads="1"/>
            </p:cNvSpPr>
            <p:nvPr/>
          </p:nvSpPr>
          <p:spPr bwMode="auto">
            <a:xfrm>
              <a:off x="1087768" y="1808259"/>
              <a:ext cx="28083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Service commitment</a:t>
              </a: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284163"/>
            <a:ext cx="8004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000" dirty="0"/>
              <a:t>Possible barriers to clinical research</a:t>
            </a:r>
            <a:br>
              <a:rPr lang="en-ZA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02094" y="3349235"/>
            <a:ext cx="3505200" cy="3536950"/>
            <a:chOff x="2648342" y="3322348"/>
            <a:chExt cx="3505200" cy="3536950"/>
          </a:xfrm>
          <a:solidFill>
            <a:schemeClr val="accent4">
              <a:lumMod val="60000"/>
              <a:lumOff val="40000"/>
              <a:alpha val="73000"/>
            </a:schemeClr>
          </a:solidFill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648342" y="3322348"/>
              <a:ext cx="3505200" cy="353695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97853" y="5598797"/>
              <a:ext cx="2606178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3200" dirty="0">
                  <a:latin typeface="Cambria" panose="02040503050406030204" pitchFamily="18" charset="0"/>
                </a:rPr>
                <a:t>Inertia in application 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3825" y="4522788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Good quality data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828800"/>
            <a:ext cx="5029200" cy="3200400"/>
            <a:chOff x="3962400" y="1828800"/>
            <a:chExt cx="5029200" cy="3200400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3962400" y="1828800"/>
              <a:ext cx="5029200" cy="3200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3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17426" name="TextBox 9"/>
            <p:cNvSpPr txBox="1">
              <a:spLocks noChangeArrowheads="1"/>
            </p:cNvSpPr>
            <p:nvPr/>
          </p:nvSpPr>
          <p:spPr bwMode="auto">
            <a:xfrm>
              <a:off x="5087190" y="1865812"/>
              <a:ext cx="30601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Academic barriers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0763" y="3562350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Ring-fenced time for research work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3240088"/>
            <a:ext cx="1949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Insular working practices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43388" y="4700588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Relevance of questions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65863" y="2965450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“Hurdle” mentality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0263" y="2984500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 dirty="0">
                <a:latin typeface="Cambria" panose="02040503050406030204" pitchFamily="18" charset="0"/>
              </a:rPr>
              <a:t>Time constraints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68738" y="5257800"/>
            <a:ext cx="91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Audits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59075" y="4056063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Internet access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86425" y="3394075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Lack of research training and support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03750" y="4211638"/>
            <a:ext cx="280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Poor record-keeping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84638" y="2443163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Lack of supervision</a:t>
            </a:r>
          </a:p>
        </p:txBody>
      </p:sp>
    </p:spTree>
    <p:extLst>
      <p:ext uri="{BB962C8B-B14F-4D97-AF65-F5344CB8AC3E}">
        <p14:creationId xmlns:p14="http://schemas.microsoft.com/office/powerpoint/2010/main" val="17604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1013" y="910298"/>
            <a:ext cx="84329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6600" dirty="0">
                <a:latin typeface="Cambria" panose="02040503050406030204" pitchFamily="18" charset="0"/>
                <a:cs typeface="Courier New" pitchFamily="49" charset="0"/>
              </a:rPr>
              <a:t>Future of healthcare quality is in data.</a:t>
            </a:r>
          </a:p>
          <a:p>
            <a:pPr marL="0" indent="0" algn="ctr">
              <a:buNone/>
            </a:pPr>
            <a:br>
              <a:rPr lang="en-GB" sz="6600" dirty="0">
                <a:latin typeface="Cambria" panose="02040503050406030204" pitchFamily="18" charset="0"/>
                <a:cs typeface="Courier New" pitchFamily="49" charset="0"/>
              </a:rPr>
            </a:br>
            <a:r>
              <a:rPr lang="en-GB" sz="6600" dirty="0">
                <a:latin typeface="Cambria" panose="02040503050406030204" pitchFamily="18" charset="0"/>
                <a:cs typeface="Courier New" pitchFamily="49" charset="0"/>
              </a:rPr>
              <a:t>Data that is timely and of quality.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941388" y="6600352"/>
            <a:ext cx="1801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1000" dirty="0">
                <a:latin typeface="Cambria" panose="02040503050406030204" pitchFamily="18" charset="0"/>
              </a:rPr>
              <a:t>Slide from Dr Ewen Harrison</a:t>
            </a:r>
            <a:endParaRPr lang="en-GB" altLang="en-US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6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808259"/>
            <a:ext cx="5435600" cy="3220941"/>
            <a:chOff x="0" y="1808259"/>
            <a:chExt cx="5436096" cy="3220941"/>
          </a:xfrm>
        </p:grpSpPr>
        <p:sp>
          <p:nvSpPr>
            <p:cNvPr id="17427" name="Oval 4"/>
            <p:cNvSpPr>
              <a:spLocks noChangeArrowheads="1"/>
            </p:cNvSpPr>
            <p:nvPr/>
          </p:nvSpPr>
          <p:spPr bwMode="auto">
            <a:xfrm>
              <a:off x="0" y="1828800"/>
              <a:ext cx="5436096" cy="3200400"/>
            </a:xfrm>
            <a:prstGeom prst="ellipse">
              <a:avLst/>
            </a:prstGeom>
            <a:solidFill>
              <a:schemeClr val="accent2">
                <a:alpha val="4901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  <a:p>
              <a:pPr eaLnBrk="1" hangingPunct="1"/>
              <a:endParaRPr lang="en-US" altLang="en-US"/>
            </a:p>
          </p:txBody>
        </p:sp>
        <p:sp>
          <p:nvSpPr>
            <p:cNvPr id="17428" name="TextBox 10"/>
            <p:cNvSpPr txBox="1">
              <a:spLocks noChangeArrowheads="1"/>
            </p:cNvSpPr>
            <p:nvPr/>
          </p:nvSpPr>
          <p:spPr bwMode="auto">
            <a:xfrm>
              <a:off x="1087768" y="1808259"/>
              <a:ext cx="28083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Service commitment</a:t>
              </a: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284163"/>
            <a:ext cx="8004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4000" dirty="0"/>
              <a:t>Possible barriers to clinical research</a:t>
            </a:r>
            <a:br>
              <a:rPr lang="en-ZA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02094" y="3349235"/>
            <a:ext cx="3505200" cy="3536950"/>
            <a:chOff x="2648342" y="3322348"/>
            <a:chExt cx="3505200" cy="3536950"/>
          </a:xfrm>
          <a:solidFill>
            <a:schemeClr val="accent4">
              <a:lumMod val="60000"/>
              <a:lumOff val="40000"/>
              <a:alpha val="73000"/>
            </a:schemeClr>
          </a:solidFill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648342" y="3322348"/>
              <a:ext cx="3505200" cy="353695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97853" y="5598797"/>
              <a:ext cx="2606178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3200" dirty="0">
                  <a:latin typeface="Cambria" panose="02040503050406030204" pitchFamily="18" charset="0"/>
                </a:rPr>
                <a:t>Inertia in application 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3825" y="4522788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Good quality data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828800"/>
            <a:ext cx="5029200" cy="3200400"/>
            <a:chOff x="3962400" y="1828800"/>
            <a:chExt cx="5029200" cy="3200400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3962400" y="1828800"/>
              <a:ext cx="5029200" cy="3200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3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17426" name="TextBox 9"/>
            <p:cNvSpPr txBox="1">
              <a:spLocks noChangeArrowheads="1"/>
            </p:cNvSpPr>
            <p:nvPr/>
          </p:nvSpPr>
          <p:spPr bwMode="auto">
            <a:xfrm>
              <a:off x="5087190" y="1865812"/>
              <a:ext cx="30601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3200" dirty="0">
                  <a:latin typeface="Cambria" panose="02040503050406030204" pitchFamily="18" charset="0"/>
                </a:rPr>
                <a:t>Academic barriers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0763" y="3562350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Ring-fenced time for research work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3240088"/>
            <a:ext cx="1949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Insular working practices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43388" y="4700588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Relevance of questions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65863" y="2965450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“Hurdle” mentality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0263" y="2984500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 dirty="0">
                <a:latin typeface="Cambria" panose="02040503050406030204" pitchFamily="18" charset="0"/>
              </a:rPr>
              <a:t>Time constraints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68738" y="5257800"/>
            <a:ext cx="91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Audits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59075" y="4056063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Internet access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86425" y="3394075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Lack of research training and support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03750" y="4211638"/>
            <a:ext cx="280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Poor record-keeping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84638" y="2443163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2000">
                <a:latin typeface="Cambria" panose="02040503050406030204" pitchFamily="18" charset="0"/>
              </a:rPr>
              <a:t>Lack of supervision</a:t>
            </a:r>
          </a:p>
        </p:txBody>
      </p:sp>
      <p:sp>
        <p:nvSpPr>
          <p:cNvPr id="26" name="Oval 25"/>
          <p:cNvSpPr/>
          <p:nvPr/>
        </p:nvSpPr>
        <p:spPr>
          <a:xfrm>
            <a:off x="3437512" y="5164681"/>
            <a:ext cx="1948429" cy="5554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553846" y="3230747"/>
            <a:ext cx="2240530" cy="7157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696723" y="3992655"/>
            <a:ext cx="1948429" cy="5554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112975" y="4644978"/>
            <a:ext cx="2903775" cy="5554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6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harris1\Dropbox\Ewen\Honyman_gillespie\human-towers-spain1_custom-e180800c8c3d2a3a991ce3bc4f8a68eeae12a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39812" y="339980"/>
            <a:ext cx="3598607" cy="9438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To improve surgical care through  observational and interventional research</a:t>
            </a:r>
          </a:p>
        </p:txBody>
      </p:sp>
      <p:pic>
        <p:nvPicPr>
          <p:cNvPr id="23554" name="Picture 2" descr="C:\Users\eharris1\Dropbox\Ewen\Globalsurg\globalsurg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01" y="244730"/>
            <a:ext cx="1935341" cy="14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41388" y="6600352"/>
            <a:ext cx="1801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1000" dirty="0">
                <a:latin typeface="Cambria" panose="02040503050406030204" pitchFamily="18" charset="0"/>
              </a:rPr>
              <a:t>Slide from Dr Ewen Harrison</a:t>
            </a:r>
            <a:endParaRPr lang="en-GB" altLang="en-US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5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270"/>
            <a:ext cx="8229600" cy="4525963"/>
          </a:xfrm>
        </p:spPr>
        <p:txBody>
          <a:bodyPr/>
          <a:lstStyle/>
          <a:p>
            <a:r>
              <a:rPr lang="en-US" dirty="0"/>
              <a:t>66 countries, 353 </a:t>
            </a:r>
            <a:r>
              <a:rPr lang="en-US" dirty="0" err="1"/>
              <a:t>centres</a:t>
            </a:r>
            <a:r>
              <a:rPr lang="en-US" dirty="0"/>
              <a:t>, 25000 patients</a:t>
            </a:r>
          </a:p>
          <a:p>
            <a:r>
              <a:rPr lang="en-US" dirty="0"/>
              <a:t>First paper highest </a:t>
            </a:r>
            <a:r>
              <a:rPr lang="en-US" dirty="0" err="1"/>
              <a:t>Altmetric</a:t>
            </a:r>
            <a:r>
              <a:rPr lang="en-US" dirty="0"/>
              <a:t> score from BJS – EVER</a:t>
            </a:r>
          </a:p>
          <a:p>
            <a:r>
              <a:rPr lang="en-US" dirty="0"/>
              <a:t>Outcomes: Death, SSI, morbidity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465" y="4046151"/>
            <a:ext cx="3725335" cy="2506134"/>
          </a:xfrm>
          <a:prstGeom prst="rect">
            <a:avLst/>
          </a:prstGeom>
        </p:spPr>
      </p:pic>
      <p:pic>
        <p:nvPicPr>
          <p:cNvPr id="6" name="Picture 5" descr="../Dropbox/STARsurgUK/Surg%20Branding/Logos/GlobalSurg%20for%20print/globalsurg_logo_vector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067" y="0"/>
            <a:ext cx="2133600" cy="14562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22" y="4524588"/>
            <a:ext cx="1982039" cy="1486529"/>
          </a:xfrm>
          <a:prstGeom prst="rect">
            <a:avLst/>
          </a:prstGeom>
        </p:spPr>
      </p:pic>
      <p:pic>
        <p:nvPicPr>
          <p:cNvPr id="11" name="Picture 10" descr="2014-12-15 12.03.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255" y="4509249"/>
            <a:ext cx="1941134" cy="14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64" y="420199"/>
            <a:ext cx="402907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40" y="2200257"/>
            <a:ext cx="6371251" cy="3196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28" y="5471017"/>
            <a:ext cx="7217971" cy="1386983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41388" y="6600352"/>
            <a:ext cx="18018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1000" dirty="0">
                <a:latin typeface="Cambria" panose="02040503050406030204" pitchFamily="18" charset="0"/>
              </a:rPr>
              <a:t>Slide from Dr Ewen Harrison</a:t>
            </a:r>
            <a:endParaRPr lang="en-GB" altLang="en-US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SSI rate (%)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886700" cy="39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9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4819" name="Content Placeholder 6" descr="globasurg_map4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t="17191" r="23518" b="6462"/>
          <a:stretch>
            <a:fillRect/>
          </a:stretch>
        </p:blipFill>
        <p:spPr>
          <a:xfrm>
            <a:off x="-130175" y="0"/>
            <a:ext cx="9274175" cy="6858000"/>
          </a:xfrm>
        </p:spPr>
      </p:pic>
      <p:pic>
        <p:nvPicPr>
          <p:cNvPr id="34823" name="Picture 7" descr="globasurg_map4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7" t="45660" r="7222" b="33507"/>
          <a:stretch>
            <a:fillRect/>
          </a:stretch>
        </p:blipFill>
        <p:spPr bwMode="auto">
          <a:xfrm>
            <a:off x="388938" y="4927600"/>
            <a:ext cx="143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3252788" y="5997575"/>
            <a:ext cx="3309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rebuchet MS" panose="020B0603020202020204" pitchFamily="34" charset="0"/>
              </a:rPr>
              <a:t>Penetrating Trauma SA vs Global OR 24.6 (P &lt;0.001)</a:t>
            </a:r>
          </a:p>
        </p:txBody>
      </p:sp>
    </p:spTree>
    <p:extLst>
      <p:ext uri="{BB962C8B-B14F-4D97-AF65-F5344CB8AC3E}">
        <p14:creationId xmlns:p14="http://schemas.microsoft.com/office/powerpoint/2010/main" val="19059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“10/90 Gap”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4025"/>
            <a:ext cx="8032750" cy="4970463"/>
          </a:xfrm>
        </p:spPr>
        <p:txBody>
          <a:bodyPr/>
          <a:lstStyle/>
          <a:p>
            <a:r>
              <a:rPr lang="en-GB" altLang="en-US" dirty="0"/>
              <a:t>Only 10% of global health research addresses 90% of global health burden</a:t>
            </a:r>
          </a:p>
          <a:p>
            <a:r>
              <a:rPr lang="en-GB" altLang="en-US" dirty="0"/>
              <a:t>High income countries still account for 85% of publications</a:t>
            </a:r>
          </a:p>
          <a:p>
            <a:r>
              <a:rPr lang="en-GB" altLang="en-US" dirty="0"/>
              <a:t>Fails to addresses</a:t>
            </a:r>
          </a:p>
          <a:p>
            <a:pPr lvl="1"/>
            <a:r>
              <a:rPr lang="en-GB" altLang="en-US" dirty="0"/>
              <a:t>Disease characteristics in LMICs</a:t>
            </a:r>
          </a:p>
          <a:p>
            <a:pPr lvl="1"/>
            <a:r>
              <a:rPr lang="en-GB" altLang="en-US" dirty="0"/>
              <a:t>Impractical guidelines</a:t>
            </a:r>
          </a:p>
          <a:p>
            <a:pPr lvl="1"/>
            <a:r>
              <a:rPr lang="en-GB" altLang="en-US" dirty="0"/>
              <a:t>Misleading outcomes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941388" y="5930900"/>
            <a:ext cx="7593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Cambria" panose="02040503050406030204" pitchFamily="18" charset="0"/>
              </a:rPr>
              <a:t>Rottingen JA, </a:t>
            </a:r>
            <a:r>
              <a:rPr lang="en-US" altLang="en-US" sz="800" dirty="0" err="1">
                <a:latin typeface="Cambria" panose="02040503050406030204" pitchFamily="18" charset="0"/>
              </a:rPr>
              <a:t>Regmi</a:t>
            </a:r>
            <a:r>
              <a:rPr lang="en-US" altLang="en-US" sz="800" dirty="0">
                <a:latin typeface="Cambria" panose="02040503050406030204" pitchFamily="18" charset="0"/>
              </a:rPr>
              <a:t> S, Eide M, Young AJ, </a:t>
            </a:r>
            <a:r>
              <a:rPr lang="en-US" altLang="en-US" sz="800" dirty="0" err="1">
                <a:latin typeface="Cambria" panose="02040503050406030204" pitchFamily="18" charset="0"/>
              </a:rPr>
              <a:t>Viergever</a:t>
            </a:r>
            <a:r>
              <a:rPr lang="en-US" altLang="en-US" sz="800" dirty="0">
                <a:latin typeface="Cambria" panose="02040503050406030204" pitchFamily="18" charset="0"/>
              </a:rPr>
              <a:t> RF, </a:t>
            </a:r>
            <a:r>
              <a:rPr lang="en-US" altLang="en-US" sz="800" dirty="0" err="1">
                <a:latin typeface="Cambria" panose="02040503050406030204" pitchFamily="18" charset="0"/>
              </a:rPr>
              <a:t>Ardal</a:t>
            </a:r>
            <a:r>
              <a:rPr lang="en-US" altLang="en-US" sz="800" dirty="0">
                <a:latin typeface="Cambria" panose="02040503050406030204" pitchFamily="18" charset="0"/>
              </a:rPr>
              <a:t> C, et al. Mapping of available health research and development data: what's there, what's missing, and what role is there for a global observatory? Lancet 2013 Oct 12;382(9900):1286-1307.</a:t>
            </a:r>
            <a:endParaRPr lang="en-GB" altLang="en-US" sz="800" dirty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800" dirty="0">
                <a:latin typeface="Cambria" panose="02040503050406030204" pitchFamily="18" charset="0"/>
              </a:rPr>
              <a:t>Moran M, Guzman J, </a:t>
            </a:r>
            <a:r>
              <a:rPr lang="en-US" altLang="en-US" sz="800" dirty="0" err="1">
                <a:latin typeface="Cambria" panose="02040503050406030204" pitchFamily="18" charset="0"/>
              </a:rPr>
              <a:t>Ropars</a:t>
            </a:r>
            <a:r>
              <a:rPr lang="en-US" altLang="en-US" sz="800" dirty="0">
                <a:latin typeface="Cambria" panose="02040503050406030204" pitchFamily="18" charset="0"/>
              </a:rPr>
              <a:t> AL, McDonald A, Jameson N, </a:t>
            </a:r>
            <a:r>
              <a:rPr lang="en-US" altLang="en-US" sz="800" dirty="0" err="1">
                <a:latin typeface="Cambria" panose="02040503050406030204" pitchFamily="18" charset="0"/>
              </a:rPr>
              <a:t>Omune</a:t>
            </a:r>
            <a:r>
              <a:rPr lang="en-US" altLang="en-US" sz="800" dirty="0">
                <a:latin typeface="Cambria" panose="02040503050406030204" pitchFamily="18" charset="0"/>
              </a:rPr>
              <a:t> B, et al. Neglected disease research and development: how much are we really spending? </a:t>
            </a:r>
            <a:r>
              <a:rPr lang="en-US" altLang="en-US" sz="800" dirty="0" err="1">
                <a:latin typeface="Cambria" panose="02040503050406030204" pitchFamily="18" charset="0"/>
              </a:rPr>
              <a:t>PLoS</a:t>
            </a:r>
            <a:r>
              <a:rPr lang="en-US" altLang="en-US" sz="800" dirty="0">
                <a:latin typeface="Cambria" panose="02040503050406030204" pitchFamily="18" charset="0"/>
              </a:rPr>
              <a:t> Med 2009 Feb 3;6(2):e30.</a:t>
            </a:r>
            <a:endParaRPr lang="en-GB" altLang="en-US" sz="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9129620"/>
              </p:ext>
            </p:extLst>
          </p:nvPr>
        </p:nvGraphicFramePr>
        <p:xfrm>
          <a:off x="689219" y="1203985"/>
          <a:ext cx="8032750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1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290F2E-437C-45FB-B81B-C0EF8D963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D290F2E-437C-45FB-B81B-C0EF8D963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A3D53-3DEC-4077-8DB2-193830EC6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99A3D53-3DEC-4077-8DB2-193830EC6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2C81F-32EC-43AD-9909-16146C410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A2C81F-32EC-43AD-9909-16146C410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isu Medica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211015"/>
            <a:ext cx="7648940" cy="411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82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isu Medica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211015"/>
            <a:ext cx="7648940" cy="411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bisu Medical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927273"/>
            <a:ext cx="4748383" cy="255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38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isu Medica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211015"/>
            <a:ext cx="7648940" cy="411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bisu Medical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927273"/>
            <a:ext cx="4748383" cy="255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ischargeSummary_Visit_16986_1489030729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r="21250"/>
          <a:stretch/>
        </p:blipFill>
        <p:spPr>
          <a:xfrm>
            <a:off x="3934077" y="2771335"/>
            <a:ext cx="4111822" cy="386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21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isu Medical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211015"/>
            <a:ext cx="7648940" cy="411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bisu Medical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927273"/>
            <a:ext cx="4748383" cy="255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ischargeSummary_Visit_16986_1489030729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r="21250"/>
          <a:stretch/>
        </p:blipFill>
        <p:spPr>
          <a:xfrm>
            <a:off x="3934077" y="2771335"/>
            <a:ext cx="4111822" cy="386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rs Rayne271276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t="25117" r="18869"/>
          <a:stretch/>
        </p:blipFill>
        <p:spPr>
          <a:xfrm>
            <a:off x="773723" y="3690755"/>
            <a:ext cx="4459459" cy="289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652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Local-National-Global picture</a:t>
            </a:r>
          </a:p>
        </p:txBody>
      </p:sp>
      <p:sp>
        <p:nvSpPr>
          <p:cNvPr id="20" name="Freeform 19"/>
          <p:cNvSpPr/>
          <p:nvPr/>
        </p:nvSpPr>
        <p:spPr>
          <a:xfrm>
            <a:off x="3094145" y="3575925"/>
            <a:ext cx="1881886" cy="1881886"/>
          </a:xfrm>
          <a:custGeom>
            <a:avLst/>
            <a:gdLst>
              <a:gd name="connsiteX0" fmla="*/ 1408116 w 1881886"/>
              <a:gd name="connsiteY0" fmla="*/ 476634 h 1881886"/>
              <a:gd name="connsiteX1" fmla="*/ 1685757 w 1881886"/>
              <a:gd name="connsiteY1" fmla="*/ 392958 h 1881886"/>
              <a:gd name="connsiteX2" fmla="*/ 1787919 w 1881886"/>
              <a:gd name="connsiteY2" fmla="*/ 569907 h 1881886"/>
              <a:gd name="connsiteX3" fmla="*/ 1576633 w 1881886"/>
              <a:gd name="connsiteY3" fmla="*/ 768514 h 1881886"/>
              <a:gd name="connsiteX4" fmla="*/ 1576633 w 1881886"/>
              <a:gd name="connsiteY4" fmla="*/ 1113371 h 1881886"/>
              <a:gd name="connsiteX5" fmla="*/ 1787919 w 1881886"/>
              <a:gd name="connsiteY5" fmla="*/ 1311979 h 1881886"/>
              <a:gd name="connsiteX6" fmla="*/ 1685757 w 1881886"/>
              <a:gd name="connsiteY6" fmla="*/ 1488928 h 1881886"/>
              <a:gd name="connsiteX7" fmla="*/ 1408116 w 1881886"/>
              <a:gd name="connsiteY7" fmla="*/ 1405252 h 1881886"/>
              <a:gd name="connsiteX8" fmla="*/ 1109461 w 1881886"/>
              <a:gd name="connsiteY8" fmla="*/ 1577681 h 1881886"/>
              <a:gd name="connsiteX9" fmla="*/ 1043105 w 1881886"/>
              <a:gd name="connsiteY9" fmla="*/ 1859964 h 1881886"/>
              <a:gd name="connsiteX10" fmla="*/ 838781 w 1881886"/>
              <a:gd name="connsiteY10" fmla="*/ 1859964 h 1881886"/>
              <a:gd name="connsiteX11" fmla="*/ 772426 w 1881886"/>
              <a:gd name="connsiteY11" fmla="*/ 1577681 h 1881886"/>
              <a:gd name="connsiteX12" fmla="*/ 473771 w 1881886"/>
              <a:gd name="connsiteY12" fmla="*/ 1405252 h 1881886"/>
              <a:gd name="connsiteX13" fmla="*/ 196129 w 1881886"/>
              <a:gd name="connsiteY13" fmla="*/ 1488928 h 1881886"/>
              <a:gd name="connsiteX14" fmla="*/ 93967 w 1881886"/>
              <a:gd name="connsiteY14" fmla="*/ 1311979 h 1881886"/>
              <a:gd name="connsiteX15" fmla="*/ 305253 w 1881886"/>
              <a:gd name="connsiteY15" fmla="*/ 1113372 h 1881886"/>
              <a:gd name="connsiteX16" fmla="*/ 305253 w 1881886"/>
              <a:gd name="connsiteY16" fmla="*/ 768515 h 1881886"/>
              <a:gd name="connsiteX17" fmla="*/ 93967 w 1881886"/>
              <a:gd name="connsiteY17" fmla="*/ 569907 h 1881886"/>
              <a:gd name="connsiteX18" fmla="*/ 196129 w 1881886"/>
              <a:gd name="connsiteY18" fmla="*/ 392958 h 1881886"/>
              <a:gd name="connsiteX19" fmla="*/ 473770 w 1881886"/>
              <a:gd name="connsiteY19" fmla="*/ 476634 h 1881886"/>
              <a:gd name="connsiteX20" fmla="*/ 772425 w 1881886"/>
              <a:gd name="connsiteY20" fmla="*/ 304205 h 1881886"/>
              <a:gd name="connsiteX21" fmla="*/ 838781 w 1881886"/>
              <a:gd name="connsiteY21" fmla="*/ 21922 h 1881886"/>
              <a:gd name="connsiteX22" fmla="*/ 1043105 w 1881886"/>
              <a:gd name="connsiteY22" fmla="*/ 21922 h 1881886"/>
              <a:gd name="connsiteX23" fmla="*/ 1109460 w 1881886"/>
              <a:gd name="connsiteY23" fmla="*/ 304205 h 1881886"/>
              <a:gd name="connsiteX24" fmla="*/ 1408115 w 1881886"/>
              <a:gd name="connsiteY24" fmla="*/ 476634 h 1881886"/>
              <a:gd name="connsiteX25" fmla="*/ 1408116 w 1881886"/>
              <a:gd name="connsiteY25" fmla="*/ 476634 h 18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81886" h="1881886">
                <a:moveTo>
                  <a:pt x="1408116" y="476634"/>
                </a:moveTo>
                <a:lnTo>
                  <a:pt x="1685757" y="392958"/>
                </a:lnTo>
                <a:lnTo>
                  <a:pt x="1787919" y="569907"/>
                </a:lnTo>
                <a:lnTo>
                  <a:pt x="1576633" y="768514"/>
                </a:lnTo>
                <a:cubicBezTo>
                  <a:pt x="1607260" y="881426"/>
                  <a:pt x="1607260" y="1000459"/>
                  <a:pt x="1576633" y="1113371"/>
                </a:cubicBezTo>
                <a:lnTo>
                  <a:pt x="1787919" y="1311979"/>
                </a:lnTo>
                <a:lnTo>
                  <a:pt x="1685757" y="1488928"/>
                </a:lnTo>
                <a:lnTo>
                  <a:pt x="1408116" y="1405252"/>
                </a:lnTo>
                <a:cubicBezTo>
                  <a:pt x="1325644" y="1488232"/>
                  <a:pt x="1222559" y="1547748"/>
                  <a:pt x="1109461" y="1577681"/>
                </a:cubicBezTo>
                <a:lnTo>
                  <a:pt x="1043105" y="1859964"/>
                </a:lnTo>
                <a:lnTo>
                  <a:pt x="838781" y="1859964"/>
                </a:lnTo>
                <a:lnTo>
                  <a:pt x="772426" y="1577681"/>
                </a:lnTo>
                <a:cubicBezTo>
                  <a:pt x="659327" y="1547749"/>
                  <a:pt x="556242" y="1488232"/>
                  <a:pt x="473771" y="1405252"/>
                </a:cubicBezTo>
                <a:lnTo>
                  <a:pt x="196129" y="1488928"/>
                </a:lnTo>
                <a:lnTo>
                  <a:pt x="93967" y="1311979"/>
                </a:lnTo>
                <a:lnTo>
                  <a:pt x="305253" y="1113372"/>
                </a:lnTo>
                <a:cubicBezTo>
                  <a:pt x="274626" y="1000460"/>
                  <a:pt x="274626" y="881427"/>
                  <a:pt x="305253" y="768515"/>
                </a:cubicBezTo>
                <a:lnTo>
                  <a:pt x="93967" y="569907"/>
                </a:lnTo>
                <a:lnTo>
                  <a:pt x="196129" y="392958"/>
                </a:lnTo>
                <a:lnTo>
                  <a:pt x="473770" y="476634"/>
                </a:lnTo>
                <a:cubicBezTo>
                  <a:pt x="556242" y="393654"/>
                  <a:pt x="659327" y="334138"/>
                  <a:pt x="772425" y="304205"/>
                </a:cubicBezTo>
                <a:lnTo>
                  <a:pt x="838781" y="21922"/>
                </a:lnTo>
                <a:lnTo>
                  <a:pt x="1043105" y="21922"/>
                </a:lnTo>
                <a:lnTo>
                  <a:pt x="1109460" y="304205"/>
                </a:lnTo>
                <a:cubicBezTo>
                  <a:pt x="1222559" y="334137"/>
                  <a:pt x="1325644" y="393654"/>
                  <a:pt x="1408115" y="476634"/>
                </a:cubicBezTo>
                <a:lnTo>
                  <a:pt x="1408116" y="47663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9010" tIns="491874" rIns="489010" bIns="4918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National/ Regional ethics organisation and support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40993" y="2070416"/>
            <a:ext cx="2258264" cy="2258264"/>
          </a:xfrm>
          <a:custGeom>
            <a:avLst/>
            <a:gdLst>
              <a:gd name="connsiteX0" fmla="*/ 1379666 w 1843864"/>
              <a:gd name="connsiteY0" fmla="*/ 467004 h 1843864"/>
              <a:gd name="connsiteX1" fmla="*/ 1651698 w 1843864"/>
              <a:gd name="connsiteY1" fmla="*/ 385018 h 1843864"/>
              <a:gd name="connsiteX2" fmla="*/ 1751796 w 1843864"/>
              <a:gd name="connsiteY2" fmla="*/ 558393 h 1843864"/>
              <a:gd name="connsiteX3" fmla="*/ 1544778 w 1843864"/>
              <a:gd name="connsiteY3" fmla="*/ 752987 h 1843864"/>
              <a:gd name="connsiteX4" fmla="*/ 1544778 w 1843864"/>
              <a:gd name="connsiteY4" fmla="*/ 1090877 h 1843864"/>
              <a:gd name="connsiteX5" fmla="*/ 1751796 w 1843864"/>
              <a:gd name="connsiteY5" fmla="*/ 1285471 h 1843864"/>
              <a:gd name="connsiteX6" fmla="*/ 1651698 w 1843864"/>
              <a:gd name="connsiteY6" fmla="*/ 1458846 h 1843864"/>
              <a:gd name="connsiteX7" fmla="*/ 1379666 w 1843864"/>
              <a:gd name="connsiteY7" fmla="*/ 1376860 h 1843864"/>
              <a:gd name="connsiteX8" fmla="*/ 1087045 w 1843864"/>
              <a:gd name="connsiteY8" fmla="*/ 1545805 h 1843864"/>
              <a:gd name="connsiteX9" fmla="*/ 1022030 w 1843864"/>
              <a:gd name="connsiteY9" fmla="*/ 1822385 h 1843864"/>
              <a:gd name="connsiteX10" fmla="*/ 821834 w 1843864"/>
              <a:gd name="connsiteY10" fmla="*/ 1822385 h 1843864"/>
              <a:gd name="connsiteX11" fmla="*/ 756820 w 1843864"/>
              <a:gd name="connsiteY11" fmla="*/ 1545805 h 1843864"/>
              <a:gd name="connsiteX12" fmla="*/ 464199 w 1843864"/>
              <a:gd name="connsiteY12" fmla="*/ 1376860 h 1843864"/>
              <a:gd name="connsiteX13" fmla="*/ 192166 w 1843864"/>
              <a:gd name="connsiteY13" fmla="*/ 1458846 h 1843864"/>
              <a:gd name="connsiteX14" fmla="*/ 92068 w 1843864"/>
              <a:gd name="connsiteY14" fmla="*/ 1285471 h 1843864"/>
              <a:gd name="connsiteX15" fmla="*/ 299086 w 1843864"/>
              <a:gd name="connsiteY15" fmla="*/ 1090877 h 1843864"/>
              <a:gd name="connsiteX16" fmla="*/ 299086 w 1843864"/>
              <a:gd name="connsiteY16" fmla="*/ 752987 h 1843864"/>
              <a:gd name="connsiteX17" fmla="*/ 92068 w 1843864"/>
              <a:gd name="connsiteY17" fmla="*/ 558393 h 1843864"/>
              <a:gd name="connsiteX18" fmla="*/ 192166 w 1843864"/>
              <a:gd name="connsiteY18" fmla="*/ 385018 h 1843864"/>
              <a:gd name="connsiteX19" fmla="*/ 464198 w 1843864"/>
              <a:gd name="connsiteY19" fmla="*/ 467004 h 1843864"/>
              <a:gd name="connsiteX20" fmla="*/ 756819 w 1843864"/>
              <a:gd name="connsiteY20" fmla="*/ 298059 h 1843864"/>
              <a:gd name="connsiteX21" fmla="*/ 821834 w 1843864"/>
              <a:gd name="connsiteY21" fmla="*/ 21479 h 1843864"/>
              <a:gd name="connsiteX22" fmla="*/ 1022030 w 1843864"/>
              <a:gd name="connsiteY22" fmla="*/ 21479 h 1843864"/>
              <a:gd name="connsiteX23" fmla="*/ 1087044 w 1843864"/>
              <a:gd name="connsiteY23" fmla="*/ 298059 h 1843864"/>
              <a:gd name="connsiteX24" fmla="*/ 1379665 w 1843864"/>
              <a:gd name="connsiteY24" fmla="*/ 467004 h 1843864"/>
              <a:gd name="connsiteX25" fmla="*/ 1379666 w 1843864"/>
              <a:gd name="connsiteY25" fmla="*/ 467004 h 18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3864" h="1843864">
                <a:moveTo>
                  <a:pt x="1186798" y="466411"/>
                </a:moveTo>
                <a:lnTo>
                  <a:pt x="1384017" y="344264"/>
                </a:lnTo>
                <a:lnTo>
                  <a:pt x="1499600" y="459847"/>
                </a:lnTo>
                <a:lnTo>
                  <a:pt x="1377453" y="657067"/>
                </a:lnTo>
                <a:cubicBezTo>
                  <a:pt x="1424498" y="737977"/>
                  <a:pt x="1449145" y="829959"/>
                  <a:pt x="1448857" y="923552"/>
                </a:cubicBezTo>
                <a:lnTo>
                  <a:pt x="1653250" y="1033275"/>
                </a:lnTo>
                <a:lnTo>
                  <a:pt x="1610943" y="1191165"/>
                </a:lnTo>
                <a:lnTo>
                  <a:pt x="1379073" y="1183992"/>
                </a:lnTo>
                <a:cubicBezTo>
                  <a:pt x="1332525" y="1265190"/>
                  <a:pt x="1265190" y="1332525"/>
                  <a:pt x="1183992" y="1379072"/>
                </a:cubicBezTo>
                <a:lnTo>
                  <a:pt x="1191165" y="1610943"/>
                </a:lnTo>
                <a:lnTo>
                  <a:pt x="1033275" y="1653250"/>
                </a:lnTo>
                <a:lnTo>
                  <a:pt x="923552" y="1448857"/>
                </a:lnTo>
                <a:cubicBezTo>
                  <a:pt x="829958" y="1449145"/>
                  <a:pt x="737977" y="1424499"/>
                  <a:pt x="657067" y="1377453"/>
                </a:cubicBezTo>
                <a:lnTo>
                  <a:pt x="459847" y="1499600"/>
                </a:lnTo>
                <a:lnTo>
                  <a:pt x="344264" y="1384017"/>
                </a:lnTo>
                <a:lnTo>
                  <a:pt x="466411" y="1186797"/>
                </a:lnTo>
                <a:cubicBezTo>
                  <a:pt x="419366" y="1105887"/>
                  <a:pt x="394719" y="1013905"/>
                  <a:pt x="395007" y="920312"/>
                </a:cubicBezTo>
                <a:lnTo>
                  <a:pt x="190614" y="810589"/>
                </a:lnTo>
                <a:lnTo>
                  <a:pt x="232921" y="652699"/>
                </a:lnTo>
                <a:lnTo>
                  <a:pt x="464791" y="659872"/>
                </a:lnTo>
                <a:cubicBezTo>
                  <a:pt x="511339" y="578674"/>
                  <a:pt x="578674" y="511339"/>
                  <a:pt x="659872" y="464792"/>
                </a:cubicBezTo>
                <a:lnTo>
                  <a:pt x="652699" y="232921"/>
                </a:lnTo>
                <a:lnTo>
                  <a:pt x="810589" y="190614"/>
                </a:lnTo>
                <a:lnTo>
                  <a:pt x="920312" y="395007"/>
                </a:lnTo>
                <a:cubicBezTo>
                  <a:pt x="1013906" y="394719"/>
                  <a:pt x="1105887" y="419365"/>
                  <a:pt x="1186797" y="466411"/>
                </a:cubicBezTo>
                <a:lnTo>
                  <a:pt x="1186798" y="4664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854" tIns="626853" rIns="626853" bIns="6268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Global CRF and administration</a:t>
            </a:r>
          </a:p>
        </p:txBody>
      </p:sp>
      <p:sp>
        <p:nvSpPr>
          <p:cNvPr id="23" name="Shape 22"/>
          <p:cNvSpPr/>
          <p:nvPr/>
        </p:nvSpPr>
        <p:spPr>
          <a:xfrm>
            <a:off x="2760867" y="3157345"/>
            <a:ext cx="2406461" cy="240646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ircular Arrow 23"/>
          <p:cNvSpPr/>
          <p:nvPr/>
        </p:nvSpPr>
        <p:spPr>
          <a:xfrm rot="6065337">
            <a:off x="3721688" y="1871551"/>
            <a:ext cx="2594650" cy="259465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866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Local-National-Global picture</a:t>
            </a:r>
          </a:p>
        </p:txBody>
      </p:sp>
      <p:sp>
        <p:nvSpPr>
          <p:cNvPr id="19" name="Freeform 18"/>
          <p:cNvSpPr/>
          <p:nvPr/>
        </p:nvSpPr>
        <p:spPr>
          <a:xfrm>
            <a:off x="4599654" y="4187538"/>
            <a:ext cx="2587593" cy="2587593"/>
          </a:xfrm>
          <a:custGeom>
            <a:avLst/>
            <a:gdLst>
              <a:gd name="connsiteX0" fmla="*/ 1836685 w 2587593"/>
              <a:gd name="connsiteY0" fmla="*/ 412562 h 2587593"/>
              <a:gd name="connsiteX1" fmla="*/ 2037958 w 2587593"/>
              <a:gd name="connsiteY1" fmla="*/ 243664 h 2587593"/>
              <a:gd name="connsiteX2" fmla="*/ 2198753 w 2587593"/>
              <a:gd name="connsiteY2" fmla="*/ 378587 h 2587593"/>
              <a:gd name="connsiteX3" fmla="*/ 2067372 w 2587593"/>
              <a:gd name="connsiteY3" fmla="*/ 606131 h 2587593"/>
              <a:gd name="connsiteX4" fmla="*/ 2276120 w 2587593"/>
              <a:gd name="connsiteY4" fmla="*/ 967693 h 2587593"/>
              <a:gd name="connsiteX5" fmla="*/ 2538869 w 2587593"/>
              <a:gd name="connsiteY5" fmla="*/ 967686 h 2587593"/>
              <a:gd name="connsiteX6" fmla="*/ 2575319 w 2587593"/>
              <a:gd name="connsiteY6" fmla="*/ 1174400 h 2587593"/>
              <a:gd name="connsiteX7" fmla="*/ 2328412 w 2587593"/>
              <a:gd name="connsiteY7" fmla="*/ 1264259 h 2587593"/>
              <a:gd name="connsiteX8" fmla="*/ 2255915 w 2587593"/>
              <a:gd name="connsiteY8" fmla="*/ 1675412 h 2587593"/>
              <a:gd name="connsiteX9" fmla="*/ 2457197 w 2587593"/>
              <a:gd name="connsiteY9" fmla="*/ 1844299 h 2587593"/>
              <a:gd name="connsiteX10" fmla="*/ 2352246 w 2587593"/>
              <a:gd name="connsiteY10" fmla="*/ 2026080 h 2587593"/>
              <a:gd name="connsiteX11" fmla="*/ 2105344 w 2587593"/>
              <a:gd name="connsiteY11" fmla="*/ 1936208 h 2587593"/>
              <a:gd name="connsiteX12" fmla="*/ 1785524 w 2587593"/>
              <a:gd name="connsiteY12" fmla="*/ 2204569 h 2587593"/>
              <a:gd name="connsiteX13" fmla="*/ 1831157 w 2587593"/>
              <a:gd name="connsiteY13" fmla="*/ 2463326 h 2587593"/>
              <a:gd name="connsiteX14" fmla="*/ 1633913 w 2587593"/>
              <a:gd name="connsiteY14" fmla="*/ 2535116 h 2587593"/>
              <a:gd name="connsiteX15" fmla="*/ 1502544 w 2587593"/>
              <a:gd name="connsiteY15" fmla="*/ 2307565 h 2587593"/>
              <a:gd name="connsiteX16" fmla="*/ 1085048 w 2587593"/>
              <a:gd name="connsiteY16" fmla="*/ 2307565 h 2587593"/>
              <a:gd name="connsiteX17" fmla="*/ 953680 w 2587593"/>
              <a:gd name="connsiteY17" fmla="*/ 2535116 h 2587593"/>
              <a:gd name="connsiteX18" fmla="*/ 756436 w 2587593"/>
              <a:gd name="connsiteY18" fmla="*/ 2463326 h 2587593"/>
              <a:gd name="connsiteX19" fmla="*/ 802069 w 2587593"/>
              <a:gd name="connsiteY19" fmla="*/ 2204569 h 2587593"/>
              <a:gd name="connsiteX20" fmla="*/ 482249 w 2587593"/>
              <a:gd name="connsiteY20" fmla="*/ 1936208 h 2587593"/>
              <a:gd name="connsiteX21" fmla="*/ 235347 w 2587593"/>
              <a:gd name="connsiteY21" fmla="*/ 2026080 h 2587593"/>
              <a:gd name="connsiteX22" fmla="*/ 130396 w 2587593"/>
              <a:gd name="connsiteY22" fmla="*/ 1844299 h 2587593"/>
              <a:gd name="connsiteX23" fmla="*/ 331678 w 2587593"/>
              <a:gd name="connsiteY23" fmla="*/ 1675412 h 2587593"/>
              <a:gd name="connsiteX24" fmla="*/ 259181 w 2587593"/>
              <a:gd name="connsiteY24" fmla="*/ 1264259 h 2587593"/>
              <a:gd name="connsiteX25" fmla="*/ 12274 w 2587593"/>
              <a:gd name="connsiteY25" fmla="*/ 1174400 h 2587593"/>
              <a:gd name="connsiteX26" fmla="*/ 48724 w 2587593"/>
              <a:gd name="connsiteY26" fmla="*/ 967686 h 2587593"/>
              <a:gd name="connsiteX27" fmla="*/ 311473 w 2587593"/>
              <a:gd name="connsiteY27" fmla="*/ 967693 h 2587593"/>
              <a:gd name="connsiteX28" fmla="*/ 520221 w 2587593"/>
              <a:gd name="connsiteY28" fmla="*/ 606131 h 2587593"/>
              <a:gd name="connsiteX29" fmla="*/ 388840 w 2587593"/>
              <a:gd name="connsiteY29" fmla="*/ 378587 h 2587593"/>
              <a:gd name="connsiteX30" fmla="*/ 549635 w 2587593"/>
              <a:gd name="connsiteY30" fmla="*/ 243664 h 2587593"/>
              <a:gd name="connsiteX31" fmla="*/ 750908 w 2587593"/>
              <a:gd name="connsiteY31" fmla="*/ 412562 h 2587593"/>
              <a:gd name="connsiteX32" fmla="*/ 1143226 w 2587593"/>
              <a:gd name="connsiteY32" fmla="*/ 269770 h 2587593"/>
              <a:gd name="connsiteX33" fmla="*/ 1188845 w 2587593"/>
              <a:gd name="connsiteY33" fmla="*/ 11011 h 2587593"/>
              <a:gd name="connsiteX34" fmla="*/ 1398748 w 2587593"/>
              <a:gd name="connsiteY34" fmla="*/ 11011 h 2587593"/>
              <a:gd name="connsiteX35" fmla="*/ 1444367 w 2587593"/>
              <a:gd name="connsiteY35" fmla="*/ 269770 h 2587593"/>
              <a:gd name="connsiteX36" fmla="*/ 1836685 w 2587593"/>
              <a:gd name="connsiteY36" fmla="*/ 412562 h 258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87593" h="2587593">
                <a:moveTo>
                  <a:pt x="1836685" y="412562"/>
                </a:moveTo>
                <a:lnTo>
                  <a:pt x="2037958" y="243664"/>
                </a:lnTo>
                <a:lnTo>
                  <a:pt x="2198753" y="378587"/>
                </a:lnTo>
                <a:lnTo>
                  <a:pt x="2067372" y="606131"/>
                </a:lnTo>
                <a:cubicBezTo>
                  <a:pt x="2160791" y="711221"/>
                  <a:pt x="2231819" y="834244"/>
                  <a:pt x="2276120" y="967693"/>
                </a:cubicBezTo>
                <a:lnTo>
                  <a:pt x="2538869" y="967686"/>
                </a:lnTo>
                <a:lnTo>
                  <a:pt x="2575319" y="1174400"/>
                </a:lnTo>
                <a:lnTo>
                  <a:pt x="2328412" y="1264259"/>
                </a:lnTo>
                <a:cubicBezTo>
                  <a:pt x="2332425" y="1404812"/>
                  <a:pt x="2307757" y="1544708"/>
                  <a:pt x="2255915" y="1675412"/>
                </a:cubicBezTo>
                <a:lnTo>
                  <a:pt x="2457197" y="1844299"/>
                </a:lnTo>
                <a:lnTo>
                  <a:pt x="2352246" y="2026080"/>
                </a:lnTo>
                <a:lnTo>
                  <a:pt x="2105344" y="1936208"/>
                </a:lnTo>
                <a:cubicBezTo>
                  <a:pt x="2018072" y="2046457"/>
                  <a:pt x="1909252" y="2137768"/>
                  <a:pt x="1785524" y="2204569"/>
                </a:cubicBezTo>
                <a:lnTo>
                  <a:pt x="1831157" y="2463326"/>
                </a:lnTo>
                <a:lnTo>
                  <a:pt x="1633913" y="2535116"/>
                </a:lnTo>
                <a:lnTo>
                  <a:pt x="1502544" y="2307565"/>
                </a:lnTo>
                <a:cubicBezTo>
                  <a:pt x="1364823" y="2335923"/>
                  <a:pt x="1222769" y="2335923"/>
                  <a:pt x="1085048" y="2307565"/>
                </a:cubicBezTo>
                <a:lnTo>
                  <a:pt x="953680" y="2535116"/>
                </a:lnTo>
                <a:lnTo>
                  <a:pt x="756436" y="2463326"/>
                </a:lnTo>
                <a:lnTo>
                  <a:pt x="802069" y="2204569"/>
                </a:lnTo>
                <a:cubicBezTo>
                  <a:pt x="678340" y="2137768"/>
                  <a:pt x="569520" y="2046457"/>
                  <a:pt x="482249" y="1936208"/>
                </a:cubicBezTo>
                <a:lnTo>
                  <a:pt x="235347" y="2026080"/>
                </a:lnTo>
                <a:lnTo>
                  <a:pt x="130396" y="1844299"/>
                </a:lnTo>
                <a:lnTo>
                  <a:pt x="331678" y="1675412"/>
                </a:lnTo>
                <a:cubicBezTo>
                  <a:pt x="279835" y="1544708"/>
                  <a:pt x="255168" y="1404812"/>
                  <a:pt x="259181" y="1264259"/>
                </a:cubicBezTo>
                <a:lnTo>
                  <a:pt x="12274" y="1174400"/>
                </a:lnTo>
                <a:lnTo>
                  <a:pt x="48724" y="967686"/>
                </a:lnTo>
                <a:lnTo>
                  <a:pt x="311473" y="967693"/>
                </a:lnTo>
                <a:cubicBezTo>
                  <a:pt x="355774" y="834244"/>
                  <a:pt x="426801" y="711221"/>
                  <a:pt x="520221" y="606131"/>
                </a:cubicBezTo>
                <a:lnTo>
                  <a:pt x="388840" y="378587"/>
                </a:lnTo>
                <a:lnTo>
                  <a:pt x="549635" y="243664"/>
                </a:lnTo>
                <a:lnTo>
                  <a:pt x="750908" y="412562"/>
                </a:lnTo>
                <a:cubicBezTo>
                  <a:pt x="870624" y="338811"/>
                  <a:pt x="1004111" y="290225"/>
                  <a:pt x="1143226" y="269770"/>
                </a:cubicBezTo>
                <a:lnTo>
                  <a:pt x="1188845" y="11011"/>
                </a:lnTo>
                <a:lnTo>
                  <a:pt x="1398748" y="11011"/>
                </a:lnTo>
                <a:lnTo>
                  <a:pt x="1444367" y="269770"/>
                </a:lnTo>
                <a:cubicBezTo>
                  <a:pt x="1583481" y="290225"/>
                  <a:pt x="1716969" y="338810"/>
                  <a:pt x="1836685" y="41256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5461" tIns="621371" rIns="535461" bIns="66662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Local hospital approval and data collection</a:t>
            </a:r>
          </a:p>
        </p:txBody>
      </p:sp>
      <p:sp>
        <p:nvSpPr>
          <p:cNvPr id="20" name="Freeform 19"/>
          <p:cNvSpPr/>
          <p:nvPr/>
        </p:nvSpPr>
        <p:spPr>
          <a:xfrm>
            <a:off x="3094145" y="3575925"/>
            <a:ext cx="1881886" cy="1881886"/>
          </a:xfrm>
          <a:custGeom>
            <a:avLst/>
            <a:gdLst>
              <a:gd name="connsiteX0" fmla="*/ 1408116 w 1881886"/>
              <a:gd name="connsiteY0" fmla="*/ 476634 h 1881886"/>
              <a:gd name="connsiteX1" fmla="*/ 1685757 w 1881886"/>
              <a:gd name="connsiteY1" fmla="*/ 392958 h 1881886"/>
              <a:gd name="connsiteX2" fmla="*/ 1787919 w 1881886"/>
              <a:gd name="connsiteY2" fmla="*/ 569907 h 1881886"/>
              <a:gd name="connsiteX3" fmla="*/ 1576633 w 1881886"/>
              <a:gd name="connsiteY3" fmla="*/ 768514 h 1881886"/>
              <a:gd name="connsiteX4" fmla="*/ 1576633 w 1881886"/>
              <a:gd name="connsiteY4" fmla="*/ 1113371 h 1881886"/>
              <a:gd name="connsiteX5" fmla="*/ 1787919 w 1881886"/>
              <a:gd name="connsiteY5" fmla="*/ 1311979 h 1881886"/>
              <a:gd name="connsiteX6" fmla="*/ 1685757 w 1881886"/>
              <a:gd name="connsiteY6" fmla="*/ 1488928 h 1881886"/>
              <a:gd name="connsiteX7" fmla="*/ 1408116 w 1881886"/>
              <a:gd name="connsiteY7" fmla="*/ 1405252 h 1881886"/>
              <a:gd name="connsiteX8" fmla="*/ 1109461 w 1881886"/>
              <a:gd name="connsiteY8" fmla="*/ 1577681 h 1881886"/>
              <a:gd name="connsiteX9" fmla="*/ 1043105 w 1881886"/>
              <a:gd name="connsiteY9" fmla="*/ 1859964 h 1881886"/>
              <a:gd name="connsiteX10" fmla="*/ 838781 w 1881886"/>
              <a:gd name="connsiteY10" fmla="*/ 1859964 h 1881886"/>
              <a:gd name="connsiteX11" fmla="*/ 772426 w 1881886"/>
              <a:gd name="connsiteY11" fmla="*/ 1577681 h 1881886"/>
              <a:gd name="connsiteX12" fmla="*/ 473771 w 1881886"/>
              <a:gd name="connsiteY12" fmla="*/ 1405252 h 1881886"/>
              <a:gd name="connsiteX13" fmla="*/ 196129 w 1881886"/>
              <a:gd name="connsiteY13" fmla="*/ 1488928 h 1881886"/>
              <a:gd name="connsiteX14" fmla="*/ 93967 w 1881886"/>
              <a:gd name="connsiteY14" fmla="*/ 1311979 h 1881886"/>
              <a:gd name="connsiteX15" fmla="*/ 305253 w 1881886"/>
              <a:gd name="connsiteY15" fmla="*/ 1113372 h 1881886"/>
              <a:gd name="connsiteX16" fmla="*/ 305253 w 1881886"/>
              <a:gd name="connsiteY16" fmla="*/ 768515 h 1881886"/>
              <a:gd name="connsiteX17" fmla="*/ 93967 w 1881886"/>
              <a:gd name="connsiteY17" fmla="*/ 569907 h 1881886"/>
              <a:gd name="connsiteX18" fmla="*/ 196129 w 1881886"/>
              <a:gd name="connsiteY18" fmla="*/ 392958 h 1881886"/>
              <a:gd name="connsiteX19" fmla="*/ 473770 w 1881886"/>
              <a:gd name="connsiteY19" fmla="*/ 476634 h 1881886"/>
              <a:gd name="connsiteX20" fmla="*/ 772425 w 1881886"/>
              <a:gd name="connsiteY20" fmla="*/ 304205 h 1881886"/>
              <a:gd name="connsiteX21" fmla="*/ 838781 w 1881886"/>
              <a:gd name="connsiteY21" fmla="*/ 21922 h 1881886"/>
              <a:gd name="connsiteX22" fmla="*/ 1043105 w 1881886"/>
              <a:gd name="connsiteY22" fmla="*/ 21922 h 1881886"/>
              <a:gd name="connsiteX23" fmla="*/ 1109460 w 1881886"/>
              <a:gd name="connsiteY23" fmla="*/ 304205 h 1881886"/>
              <a:gd name="connsiteX24" fmla="*/ 1408115 w 1881886"/>
              <a:gd name="connsiteY24" fmla="*/ 476634 h 1881886"/>
              <a:gd name="connsiteX25" fmla="*/ 1408116 w 1881886"/>
              <a:gd name="connsiteY25" fmla="*/ 476634 h 18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81886" h="1881886">
                <a:moveTo>
                  <a:pt x="1408116" y="476634"/>
                </a:moveTo>
                <a:lnTo>
                  <a:pt x="1685757" y="392958"/>
                </a:lnTo>
                <a:lnTo>
                  <a:pt x="1787919" y="569907"/>
                </a:lnTo>
                <a:lnTo>
                  <a:pt x="1576633" y="768514"/>
                </a:lnTo>
                <a:cubicBezTo>
                  <a:pt x="1607260" y="881426"/>
                  <a:pt x="1607260" y="1000459"/>
                  <a:pt x="1576633" y="1113371"/>
                </a:cubicBezTo>
                <a:lnTo>
                  <a:pt x="1787919" y="1311979"/>
                </a:lnTo>
                <a:lnTo>
                  <a:pt x="1685757" y="1488928"/>
                </a:lnTo>
                <a:lnTo>
                  <a:pt x="1408116" y="1405252"/>
                </a:lnTo>
                <a:cubicBezTo>
                  <a:pt x="1325644" y="1488232"/>
                  <a:pt x="1222559" y="1547748"/>
                  <a:pt x="1109461" y="1577681"/>
                </a:cubicBezTo>
                <a:lnTo>
                  <a:pt x="1043105" y="1859964"/>
                </a:lnTo>
                <a:lnTo>
                  <a:pt x="838781" y="1859964"/>
                </a:lnTo>
                <a:lnTo>
                  <a:pt x="772426" y="1577681"/>
                </a:lnTo>
                <a:cubicBezTo>
                  <a:pt x="659327" y="1547749"/>
                  <a:pt x="556242" y="1488232"/>
                  <a:pt x="473771" y="1405252"/>
                </a:cubicBezTo>
                <a:lnTo>
                  <a:pt x="196129" y="1488928"/>
                </a:lnTo>
                <a:lnTo>
                  <a:pt x="93967" y="1311979"/>
                </a:lnTo>
                <a:lnTo>
                  <a:pt x="305253" y="1113372"/>
                </a:lnTo>
                <a:cubicBezTo>
                  <a:pt x="274626" y="1000460"/>
                  <a:pt x="274626" y="881427"/>
                  <a:pt x="305253" y="768515"/>
                </a:cubicBezTo>
                <a:lnTo>
                  <a:pt x="93967" y="569907"/>
                </a:lnTo>
                <a:lnTo>
                  <a:pt x="196129" y="392958"/>
                </a:lnTo>
                <a:lnTo>
                  <a:pt x="473770" y="476634"/>
                </a:lnTo>
                <a:cubicBezTo>
                  <a:pt x="556242" y="393654"/>
                  <a:pt x="659327" y="334138"/>
                  <a:pt x="772425" y="304205"/>
                </a:cubicBezTo>
                <a:lnTo>
                  <a:pt x="838781" y="21922"/>
                </a:lnTo>
                <a:lnTo>
                  <a:pt x="1043105" y="21922"/>
                </a:lnTo>
                <a:lnTo>
                  <a:pt x="1109460" y="304205"/>
                </a:lnTo>
                <a:cubicBezTo>
                  <a:pt x="1222559" y="334137"/>
                  <a:pt x="1325644" y="393654"/>
                  <a:pt x="1408115" y="476634"/>
                </a:cubicBezTo>
                <a:lnTo>
                  <a:pt x="1408116" y="47663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9010" tIns="491874" rIns="489010" bIns="4918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National/ Regional ethics organisation and support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40993" y="2070416"/>
            <a:ext cx="2258264" cy="2258264"/>
          </a:xfrm>
          <a:custGeom>
            <a:avLst/>
            <a:gdLst>
              <a:gd name="connsiteX0" fmla="*/ 1379666 w 1843864"/>
              <a:gd name="connsiteY0" fmla="*/ 467004 h 1843864"/>
              <a:gd name="connsiteX1" fmla="*/ 1651698 w 1843864"/>
              <a:gd name="connsiteY1" fmla="*/ 385018 h 1843864"/>
              <a:gd name="connsiteX2" fmla="*/ 1751796 w 1843864"/>
              <a:gd name="connsiteY2" fmla="*/ 558393 h 1843864"/>
              <a:gd name="connsiteX3" fmla="*/ 1544778 w 1843864"/>
              <a:gd name="connsiteY3" fmla="*/ 752987 h 1843864"/>
              <a:gd name="connsiteX4" fmla="*/ 1544778 w 1843864"/>
              <a:gd name="connsiteY4" fmla="*/ 1090877 h 1843864"/>
              <a:gd name="connsiteX5" fmla="*/ 1751796 w 1843864"/>
              <a:gd name="connsiteY5" fmla="*/ 1285471 h 1843864"/>
              <a:gd name="connsiteX6" fmla="*/ 1651698 w 1843864"/>
              <a:gd name="connsiteY6" fmla="*/ 1458846 h 1843864"/>
              <a:gd name="connsiteX7" fmla="*/ 1379666 w 1843864"/>
              <a:gd name="connsiteY7" fmla="*/ 1376860 h 1843864"/>
              <a:gd name="connsiteX8" fmla="*/ 1087045 w 1843864"/>
              <a:gd name="connsiteY8" fmla="*/ 1545805 h 1843864"/>
              <a:gd name="connsiteX9" fmla="*/ 1022030 w 1843864"/>
              <a:gd name="connsiteY9" fmla="*/ 1822385 h 1843864"/>
              <a:gd name="connsiteX10" fmla="*/ 821834 w 1843864"/>
              <a:gd name="connsiteY10" fmla="*/ 1822385 h 1843864"/>
              <a:gd name="connsiteX11" fmla="*/ 756820 w 1843864"/>
              <a:gd name="connsiteY11" fmla="*/ 1545805 h 1843864"/>
              <a:gd name="connsiteX12" fmla="*/ 464199 w 1843864"/>
              <a:gd name="connsiteY12" fmla="*/ 1376860 h 1843864"/>
              <a:gd name="connsiteX13" fmla="*/ 192166 w 1843864"/>
              <a:gd name="connsiteY13" fmla="*/ 1458846 h 1843864"/>
              <a:gd name="connsiteX14" fmla="*/ 92068 w 1843864"/>
              <a:gd name="connsiteY14" fmla="*/ 1285471 h 1843864"/>
              <a:gd name="connsiteX15" fmla="*/ 299086 w 1843864"/>
              <a:gd name="connsiteY15" fmla="*/ 1090877 h 1843864"/>
              <a:gd name="connsiteX16" fmla="*/ 299086 w 1843864"/>
              <a:gd name="connsiteY16" fmla="*/ 752987 h 1843864"/>
              <a:gd name="connsiteX17" fmla="*/ 92068 w 1843864"/>
              <a:gd name="connsiteY17" fmla="*/ 558393 h 1843864"/>
              <a:gd name="connsiteX18" fmla="*/ 192166 w 1843864"/>
              <a:gd name="connsiteY18" fmla="*/ 385018 h 1843864"/>
              <a:gd name="connsiteX19" fmla="*/ 464198 w 1843864"/>
              <a:gd name="connsiteY19" fmla="*/ 467004 h 1843864"/>
              <a:gd name="connsiteX20" fmla="*/ 756819 w 1843864"/>
              <a:gd name="connsiteY20" fmla="*/ 298059 h 1843864"/>
              <a:gd name="connsiteX21" fmla="*/ 821834 w 1843864"/>
              <a:gd name="connsiteY21" fmla="*/ 21479 h 1843864"/>
              <a:gd name="connsiteX22" fmla="*/ 1022030 w 1843864"/>
              <a:gd name="connsiteY22" fmla="*/ 21479 h 1843864"/>
              <a:gd name="connsiteX23" fmla="*/ 1087044 w 1843864"/>
              <a:gd name="connsiteY23" fmla="*/ 298059 h 1843864"/>
              <a:gd name="connsiteX24" fmla="*/ 1379665 w 1843864"/>
              <a:gd name="connsiteY24" fmla="*/ 467004 h 1843864"/>
              <a:gd name="connsiteX25" fmla="*/ 1379666 w 1843864"/>
              <a:gd name="connsiteY25" fmla="*/ 467004 h 18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3864" h="1843864">
                <a:moveTo>
                  <a:pt x="1186798" y="466411"/>
                </a:moveTo>
                <a:lnTo>
                  <a:pt x="1384017" y="344264"/>
                </a:lnTo>
                <a:lnTo>
                  <a:pt x="1499600" y="459847"/>
                </a:lnTo>
                <a:lnTo>
                  <a:pt x="1377453" y="657067"/>
                </a:lnTo>
                <a:cubicBezTo>
                  <a:pt x="1424498" y="737977"/>
                  <a:pt x="1449145" y="829959"/>
                  <a:pt x="1448857" y="923552"/>
                </a:cubicBezTo>
                <a:lnTo>
                  <a:pt x="1653250" y="1033275"/>
                </a:lnTo>
                <a:lnTo>
                  <a:pt x="1610943" y="1191165"/>
                </a:lnTo>
                <a:lnTo>
                  <a:pt x="1379073" y="1183992"/>
                </a:lnTo>
                <a:cubicBezTo>
                  <a:pt x="1332525" y="1265190"/>
                  <a:pt x="1265190" y="1332525"/>
                  <a:pt x="1183992" y="1379072"/>
                </a:cubicBezTo>
                <a:lnTo>
                  <a:pt x="1191165" y="1610943"/>
                </a:lnTo>
                <a:lnTo>
                  <a:pt x="1033275" y="1653250"/>
                </a:lnTo>
                <a:lnTo>
                  <a:pt x="923552" y="1448857"/>
                </a:lnTo>
                <a:cubicBezTo>
                  <a:pt x="829958" y="1449145"/>
                  <a:pt x="737977" y="1424499"/>
                  <a:pt x="657067" y="1377453"/>
                </a:cubicBezTo>
                <a:lnTo>
                  <a:pt x="459847" y="1499600"/>
                </a:lnTo>
                <a:lnTo>
                  <a:pt x="344264" y="1384017"/>
                </a:lnTo>
                <a:lnTo>
                  <a:pt x="466411" y="1186797"/>
                </a:lnTo>
                <a:cubicBezTo>
                  <a:pt x="419366" y="1105887"/>
                  <a:pt x="394719" y="1013905"/>
                  <a:pt x="395007" y="920312"/>
                </a:cubicBezTo>
                <a:lnTo>
                  <a:pt x="190614" y="810589"/>
                </a:lnTo>
                <a:lnTo>
                  <a:pt x="232921" y="652699"/>
                </a:lnTo>
                <a:lnTo>
                  <a:pt x="464791" y="659872"/>
                </a:lnTo>
                <a:cubicBezTo>
                  <a:pt x="511339" y="578674"/>
                  <a:pt x="578674" y="511339"/>
                  <a:pt x="659872" y="464792"/>
                </a:cubicBezTo>
                <a:lnTo>
                  <a:pt x="652699" y="232921"/>
                </a:lnTo>
                <a:lnTo>
                  <a:pt x="810589" y="190614"/>
                </a:lnTo>
                <a:lnTo>
                  <a:pt x="920312" y="395007"/>
                </a:lnTo>
                <a:cubicBezTo>
                  <a:pt x="1013906" y="394719"/>
                  <a:pt x="1105887" y="419365"/>
                  <a:pt x="1186797" y="466411"/>
                </a:cubicBezTo>
                <a:lnTo>
                  <a:pt x="1186798" y="4664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854" tIns="626853" rIns="626853" bIns="6268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Global CRF and administration</a:t>
            </a:r>
          </a:p>
        </p:txBody>
      </p:sp>
      <p:sp>
        <p:nvSpPr>
          <p:cNvPr id="22" name="Circular Arrow 21"/>
          <p:cNvSpPr/>
          <p:nvPr/>
        </p:nvSpPr>
        <p:spPr>
          <a:xfrm>
            <a:off x="4406326" y="3793860"/>
            <a:ext cx="3312119" cy="3312119"/>
          </a:xfrm>
          <a:prstGeom prst="circularArrow">
            <a:avLst>
              <a:gd name="adj1" fmla="val 4687"/>
              <a:gd name="adj2" fmla="val 299029"/>
              <a:gd name="adj3" fmla="val 2527143"/>
              <a:gd name="adj4" fmla="val 15837829"/>
              <a:gd name="adj5" fmla="val 546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Shape 22"/>
          <p:cNvSpPr/>
          <p:nvPr/>
        </p:nvSpPr>
        <p:spPr>
          <a:xfrm>
            <a:off x="2760867" y="3157345"/>
            <a:ext cx="2406461" cy="240646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ircular Arrow 23"/>
          <p:cNvSpPr/>
          <p:nvPr/>
        </p:nvSpPr>
        <p:spPr>
          <a:xfrm rot="6065337">
            <a:off x="3721688" y="1871551"/>
            <a:ext cx="2594650" cy="259465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616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Local-National-Global picture</a:t>
            </a:r>
          </a:p>
        </p:txBody>
      </p:sp>
      <p:sp>
        <p:nvSpPr>
          <p:cNvPr id="19" name="Freeform 18"/>
          <p:cNvSpPr/>
          <p:nvPr/>
        </p:nvSpPr>
        <p:spPr>
          <a:xfrm>
            <a:off x="4599654" y="4187538"/>
            <a:ext cx="2587593" cy="2587593"/>
          </a:xfrm>
          <a:custGeom>
            <a:avLst/>
            <a:gdLst>
              <a:gd name="connsiteX0" fmla="*/ 1836685 w 2587593"/>
              <a:gd name="connsiteY0" fmla="*/ 412562 h 2587593"/>
              <a:gd name="connsiteX1" fmla="*/ 2037958 w 2587593"/>
              <a:gd name="connsiteY1" fmla="*/ 243664 h 2587593"/>
              <a:gd name="connsiteX2" fmla="*/ 2198753 w 2587593"/>
              <a:gd name="connsiteY2" fmla="*/ 378587 h 2587593"/>
              <a:gd name="connsiteX3" fmla="*/ 2067372 w 2587593"/>
              <a:gd name="connsiteY3" fmla="*/ 606131 h 2587593"/>
              <a:gd name="connsiteX4" fmla="*/ 2276120 w 2587593"/>
              <a:gd name="connsiteY4" fmla="*/ 967693 h 2587593"/>
              <a:gd name="connsiteX5" fmla="*/ 2538869 w 2587593"/>
              <a:gd name="connsiteY5" fmla="*/ 967686 h 2587593"/>
              <a:gd name="connsiteX6" fmla="*/ 2575319 w 2587593"/>
              <a:gd name="connsiteY6" fmla="*/ 1174400 h 2587593"/>
              <a:gd name="connsiteX7" fmla="*/ 2328412 w 2587593"/>
              <a:gd name="connsiteY7" fmla="*/ 1264259 h 2587593"/>
              <a:gd name="connsiteX8" fmla="*/ 2255915 w 2587593"/>
              <a:gd name="connsiteY8" fmla="*/ 1675412 h 2587593"/>
              <a:gd name="connsiteX9" fmla="*/ 2457197 w 2587593"/>
              <a:gd name="connsiteY9" fmla="*/ 1844299 h 2587593"/>
              <a:gd name="connsiteX10" fmla="*/ 2352246 w 2587593"/>
              <a:gd name="connsiteY10" fmla="*/ 2026080 h 2587593"/>
              <a:gd name="connsiteX11" fmla="*/ 2105344 w 2587593"/>
              <a:gd name="connsiteY11" fmla="*/ 1936208 h 2587593"/>
              <a:gd name="connsiteX12" fmla="*/ 1785524 w 2587593"/>
              <a:gd name="connsiteY12" fmla="*/ 2204569 h 2587593"/>
              <a:gd name="connsiteX13" fmla="*/ 1831157 w 2587593"/>
              <a:gd name="connsiteY13" fmla="*/ 2463326 h 2587593"/>
              <a:gd name="connsiteX14" fmla="*/ 1633913 w 2587593"/>
              <a:gd name="connsiteY14" fmla="*/ 2535116 h 2587593"/>
              <a:gd name="connsiteX15" fmla="*/ 1502544 w 2587593"/>
              <a:gd name="connsiteY15" fmla="*/ 2307565 h 2587593"/>
              <a:gd name="connsiteX16" fmla="*/ 1085048 w 2587593"/>
              <a:gd name="connsiteY16" fmla="*/ 2307565 h 2587593"/>
              <a:gd name="connsiteX17" fmla="*/ 953680 w 2587593"/>
              <a:gd name="connsiteY17" fmla="*/ 2535116 h 2587593"/>
              <a:gd name="connsiteX18" fmla="*/ 756436 w 2587593"/>
              <a:gd name="connsiteY18" fmla="*/ 2463326 h 2587593"/>
              <a:gd name="connsiteX19" fmla="*/ 802069 w 2587593"/>
              <a:gd name="connsiteY19" fmla="*/ 2204569 h 2587593"/>
              <a:gd name="connsiteX20" fmla="*/ 482249 w 2587593"/>
              <a:gd name="connsiteY20" fmla="*/ 1936208 h 2587593"/>
              <a:gd name="connsiteX21" fmla="*/ 235347 w 2587593"/>
              <a:gd name="connsiteY21" fmla="*/ 2026080 h 2587593"/>
              <a:gd name="connsiteX22" fmla="*/ 130396 w 2587593"/>
              <a:gd name="connsiteY22" fmla="*/ 1844299 h 2587593"/>
              <a:gd name="connsiteX23" fmla="*/ 331678 w 2587593"/>
              <a:gd name="connsiteY23" fmla="*/ 1675412 h 2587593"/>
              <a:gd name="connsiteX24" fmla="*/ 259181 w 2587593"/>
              <a:gd name="connsiteY24" fmla="*/ 1264259 h 2587593"/>
              <a:gd name="connsiteX25" fmla="*/ 12274 w 2587593"/>
              <a:gd name="connsiteY25" fmla="*/ 1174400 h 2587593"/>
              <a:gd name="connsiteX26" fmla="*/ 48724 w 2587593"/>
              <a:gd name="connsiteY26" fmla="*/ 967686 h 2587593"/>
              <a:gd name="connsiteX27" fmla="*/ 311473 w 2587593"/>
              <a:gd name="connsiteY27" fmla="*/ 967693 h 2587593"/>
              <a:gd name="connsiteX28" fmla="*/ 520221 w 2587593"/>
              <a:gd name="connsiteY28" fmla="*/ 606131 h 2587593"/>
              <a:gd name="connsiteX29" fmla="*/ 388840 w 2587593"/>
              <a:gd name="connsiteY29" fmla="*/ 378587 h 2587593"/>
              <a:gd name="connsiteX30" fmla="*/ 549635 w 2587593"/>
              <a:gd name="connsiteY30" fmla="*/ 243664 h 2587593"/>
              <a:gd name="connsiteX31" fmla="*/ 750908 w 2587593"/>
              <a:gd name="connsiteY31" fmla="*/ 412562 h 2587593"/>
              <a:gd name="connsiteX32" fmla="*/ 1143226 w 2587593"/>
              <a:gd name="connsiteY32" fmla="*/ 269770 h 2587593"/>
              <a:gd name="connsiteX33" fmla="*/ 1188845 w 2587593"/>
              <a:gd name="connsiteY33" fmla="*/ 11011 h 2587593"/>
              <a:gd name="connsiteX34" fmla="*/ 1398748 w 2587593"/>
              <a:gd name="connsiteY34" fmla="*/ 11011 h 2587593"/>
              <a:gd name="connsiteX35" fmla="*/ 1444367 w 2587593"/>
              <a:gd name="connsiteY35" fmla="*/ 269770 h 2587593"/>
              <a:gd name="connsiteX36" fmla="*/ 1836685 w 2587593"/>
              <a:gd name="connsiteY36" fmla="*/ 412562 h 258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87593" h="2587593">
                <a:moveTo>
                  <a:pt x="1836685" y="412562"/>
                </a:moveTo>
                <a:lnTo>
                  <a:pt x="2037958" y="243664"/>
                </a:lnTo>
                <a:lnTo>
                  <a:pt x="2198753" y="378587"/>
                </a:lnTo>
                <a:lnTo>
                  <a:pt x="2067372" y="606131"/>
                </a:lnTo>
                <a:cubicBezTo>
                  <a:pt x="2160791" y="711221"/>
                  <a:pt x="2231819" y="834244"/>
                  <a:pt x="2276120" y="967693"/>
                </a:cubicBezTo>
                <a:lnTo>
                  <a:pt x="2538869" y="967686"/>
                </a:lnTo>
                <a:lnTo>
                  <a:pt x="2575319" y="1174400"/>
                </a:lnTo>
                <a:lnTo>
                  <a:pt x="2328412" y="1264259"/>
                </a:lnTo>
                <a:cubicBezTo>
                  <a:pt x="2332425" y="1404812"/>
                  <a:pt x="2307757" y="1544708"/>
                  <a:pt x="2255915" y="1675412"/>
                </a:cubicBezTo>
                <a:lnTo>
                  <a:pt x="2457197" y="1844299"/>
                </a:lnTo>
                <a:lnTo>
                  <a:pt x="2352246" y="2026080"/>
                </a:lnTo>
                <a:lnTo>
                  <a:pt x="2105344" y="1936208"/>
                </a:lnTo>
                <a:cubicBezTo>
                  <a:pt x="2018072" y="2046457"/>
                  <a:pt x="1909252" y="2137768"/>
                  <a:pt x="1785524" y="2204569"/>
                </a:cubicBezTo>
                <a:lnTo>
                  <a:pt x="1831157" y="2463326"/>
                </a:lnTo>
                <a:lnTo>
                  <a:pt x="1633913" y="2535116"/>
                </a:lnTo>
                <a:lnTo>
                  <a:pt x="1502544" y="2307565"/>
                </a:lnTo>
                <a:cubicBezTo>
                  <a:pt x="1364823" y="2335923"/>
                  <a:pt x="1222769" y="2335923"/>
                  <a:pt x="1085048" y="2307565"/>
                </a:cubicBezTo>
                <a:lnTo>
                  <a:pt x="953680" y="2535116"/>
                </a:lnTo>
                <a:lnTo>
                  <a:pt x="756436" y="2463326"/>
                </a:lnTo>
                <a:lnTo>
                  <a:pt x="802069" y="2204569"/>
                </a:lnTo>
                <a:cubicBezTo>
                  <a:pt x="678340" y="2137768"/>
                  <a:pt x="569520" y="2046457"/>
                  <a:pt x="482249" y="1936208"/>
                </a:cubicBezTo>
                <a:lnTo>
                  <a:pt x="235347" y="2026080"/>
                </a:lnTo>
                <a:lnTo>
                  <a:pt x="130396" y="1844299"/>
                </a:lnTo>
                <a:lnTo>
                  <a:pt x="331678" y="1675412"/>
                </a:lnTo>
                <a:cubicBezTo>
                  <a:pt x="279835" y="1544708"/>
                  <a:pt x="255168" y="1404812"/>
                  <a:pt x="259181" y="1264259"/>
                </a:cubicBezTo>
                <a:lnTo>
                  <a:pt x="12274" y="1174400"/>
                </a:lnTo>
                <a:lnTo>
                  <a:pt x="48724" y="967686"/>
                </a:lnTo>
                <a:lnTo>
                  <a:pt x="311473" y="967693"/>
                </a:lnTo>
                <a:cubicBezTo>
                  <a:pt x="355774" y="834244"/>
                  <a:pt x="426801" y="711221"/>
                  <a:pt x="520221" y="606131"/>
                </a:cubicBezTo>
                <a:lnTo>
                  <a:pt x="388840" y="378587"/>
                </a:lnTo>
                <a:lnTo>
                  <a:pt x="549635" y="243664"/>
                </a:lnTo>
                <a:lnTo>
                  <a:pt x="750908" y="412562"/>
                </a:lnTo>
                <a:cubicBezTo>
                  <a:pt x="870624" y="338811"/>
                  <a:pt x="1004111" y="290225"/>
                  <a:pt x="1143226" y="269770"/>
                </a:cubicBezTo>
                <a:lnTo>
                  <a:pt x="1188845" y="11011"/>
                </a:lnTo>
                <a:lnTo>
                  <a:pt x="1398748" y="11011"/>
                </a:lnTo>
                <a:lnTo>
                  <a:pt x="1444367" y="269770"/>
                </a:lnTo>
                <a:cubicBezTo>
                  <a:pt x="1583481" y="290225"/>
                  <a:pt x="1716969" y="338810"/>
                  <a:pt x="1836685" y="41256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5461" tIns="621371" rIns="535461" bIns="66662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Local hospital approval and data collection</a:t>
            </a:r>
          </a:p>
        </p:txBody>
      </p:sp>
      <p:sp>
        <p:nvSpPr>
          <p:cNvPr id="20" name="Freeform 19"/>
          <p:cNvSpPr/>
          <p:nvPr/>
        </p:nvSpPr>
        <p:spPr>
          <a:xfrm>
            <a:off x="3094145" y="3575925"/>
            <a:ext cx="1881886" cy="1881886"/>
          </a:xfrm>
          <a:custGeom>
            <a:avLst/>
            <a:gdLst>
              <a:gd name="connsiteX0" fmla="*/ 1408116 w 1881886"/>
              <a:gd name="connsiteY0" fmla="*/ 476634 h 1881886"/>
              <a:gd name="connsiteX1" fmla="*/ 1685757 w 1881886"/>
              <a:gd name="connsiteY1" fmla="*/ 392958 h 1881886"/>
              <a:gd name="connsiteX2" fmla="*/ 1787919 w 1881886"/>
              <a:gd name="connsiteY2" fmla="*/ 569907 h 1881886"/>
              <a:gd name="connsiteX3" fmla="*/ 1576633 w 1881886"/>
              <a:gd name="connsiteY3" fmla="*/ 768514 h 1881886"/>
              <a:gd name="connsiteX4" fmla="*/ 1576633 w 1881886"/>
              <a:gd name="connsiteY4" fmla="*/ 1113371 h 1881886"/>
              <a:gd name="connsiteX5" fmla="*/ 1787919 w 1881886"/>
              <a:gd name="connsiteY5" fmla="*/ 1311979 h 1881886"/>
              <a:gd name="connsiteX6" fmla="*/ 1685757 w 1881886"/>
              <a:gd name="connsiteY6" fmla="*/ 1488928 h 1881886"/>
              <a:gd name="connsiteX7" fmla="*/ 1408116 w 1881886"/>
              <a:gd name="connsiteY7" fmla="*/ 1405252 h 1881886"/>
              <a:gd name="connsiteX8" fmla="*/ 1109461 w 1881886"/>
              <a:gd name="connsiteY8" fmla="*/ 1577681 h 1881886"/>
              <a:gd name="connsiteX9" fmla="*/ 1043105 w 1881886"/>
              <a:gd name="connsiteY9" fmla="*/ 1859964 h 1881886"/>
              <a:gd name="connsiteX10" fmla="*/ 838781 w 1881886"/>
              <a:gd name="connsiteY10" fmla="*/ 1859964 h 1881886"/>
              <a:gd name="connsiteX11" fmla="*/ 772426 w 1881886"/>
              <a:gd name="connsiteY11" fmla="*/ 1577681 h 1881886"/>
              <a:gd name="connsiteX12" fmla="*/ 473771 w 1881886"/>
              <a:gd name="connsiteY12" fmla="*/ 1405252 h 1881886"/>
              <a:gd name="connsiteX13" fmla="*/ 196129 w 1881886"/>
              <a:gd name="connsiteY13" fmla="*/ 1488928 h 1881886"/>
              <a:gd name="connsiteX14" fmla="*/ 93967 w 1881886"/>
              <a:gd name="connsiteY14" fmla="*/ 1311979 h 1881886"/>
              <a:gd name="connsiteX15" fmla="*/ 305253 w 1881886"/>
              <a:gd name="connsiteY15" fmla="*/ 1113372 h 1881886"/>
              <a:gd name="connsiteX16" fmla="*/ 305253 w 1881886"/>
              <a:gd name="connsiteY16" fmla="*/ 768515 h 1881886"/>
              <a:gd name="connsiteX17" fmla="*/ 93967 w 1881886"/>
              <a:gd name="connsiteY17" fmla="*/ 569907 h 1881886"/>
              <a:gd name="connsiteX18" fmla="*/ 196129 w 1881886"/>
              <a:gd name="connsiteY18" fmla="*/ 392958 h 1881886"/>
              <a:gd name="connsiteX19" fmla="*/ 473770 w 1881886"/>
              <a:gd name="connsiteY19" fmla="*/ 476634 h 1881886"/>
              <a:gd name="connsiteX20" fmla="*/ 772425 w 1881886"/>
              <a:gd name="connsiteY20" fmla="*/ 304205 h 1881886"/>
              <a:gd name="connsiteX21" fmla="*/ 838781 w 1881886"/>
              <a:gd name="connsiteY21" fmla="*/ 21922 h 1881886"/>
              <a:gd name="connsiteX22" fmla="*/ 1043105 w 1881886"/>
              <a:gd name="connsiteY22" fmla="*/ 21922 h 1881886"/>
              <a:gd name="connsiteX23" fmla="*/ 1109460 w 1881886"/>
              <a:gd name="connsiteY23" fmla="*/ 304205 h 1881886"/>
              <a:gd name="connsiteX24" fmla="*/ 1408115 w 1881886"/>
              <a:gd name="connsiteY24" fmla="*/ 476634 h 1881886"/>
              <a:gd name="connsiteX25" fmla="*/ 1408116 w 1881886"/>
              <a:gd name="connsiteY25" fmla="*/ 476634 h 18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81886" h="1881886">
                <a:moveTo>
                  <a:pt x="1408116" y="476634"/>
                </a:moveTo>
                <a:lnTo>
                  <a:pt x="1685757" y="392958"/>
                </a:lnTo>
                <a:lnTo>
                  <a:pt x="1787919" y="569907"/>
                </a:lnTo>
                <a:lnTo>
                  <a:pt x="1576633" y="768514"/>
                </a:lnTo>
                <a:cubicBezTo>
                  <a:pt x="1607260" y="881426"/>
                  <a:pt x="1607260" y="1000459"/>
                  <a:pt x="1576633" y="1113371"/>
                </a:cubicBezTo>
                <a:lnTo>
                  <a:pt x="1787919" y="1311979"/>
                </a:lnTo>
                <a:lnTo>
                  <a:pt x="1685757" y="1488928"/>
                </a:lnTo>
                <a:lnTo>
                  <a:pt x="1408116" y="1405252"/>
                </a:lnTo>
                <a:cubicBezTo>
                  <a:pt x="1325644" y="1488232"/>
                  <a:pt x="1222559" y="1547748"/>
                  <a:pt x="1109461" y="1577681"/>
                </a:cubicBezTo>
                <a:lnTo>
                  <a:pt x="1043105" y="1859964"/>
                </a:lnTo>
                <a:lnTo>
                  <a:pt x="838781" y="1859964"/>
                </a:lnTo>
                <a:lnTo>
                  <a:pt x="772426" y="1577681"/>
                </a:lnTo>
                <a:cubicBezTo>
                  <a:pt x="659327" y="1547749"/>
                  <a:pt x="556242" y="1488232"/>
                  <a:pt x="473771" y="1405252"/>
                </a:cubicBezTo>
                <a:lnTo>
                  <a:pt x="196129" y="1488928"/>
                </a:lnTo>
                <a:lnTo>
                  <a:pt x="93967" y="1311979"/>
                </a:lnTo>
                <a:lnTo>
                  <a:pt x="305253" y="1113372"/>
                </a:lnTo>
                <a:cubicBezTo>
                  <a:pt x="274626" y="1000460"/>
                  <a:pt x="274626" y="881427"/>
                  <a:pt x="305253" y="768515"/>
                </a:cubicBezTo>
                <a:lnTo>
                  <a:pt x="93967" y="569907"/>
                </a:lnTo>
                <a:lnTo>
                  <a:pt x="196129" y="392958"/>
                </a:lnTo>
                <a:lnTo>
                  <a:pt x="473770" y="476634"/>
                </a:lnTo>
                <a:cubicBezTo>
                  <a:pt x="556242" y="393654"/>
                  <a:pt x="659327" y="334138"/>
                  <a:pt x="772425" y="304205"/>
                </a:cubicBezTo>
                <a:lnTo>
                  <a:pt x="838781" y="21922"/>
                </a:lnTo>
                <a:lnTo>
                  <a:pt x="1043105" y="21922"/>
                </a:lnTo>
                <a:lnTo>
                  <a:pt x="1109460" y="304205"/>
                </a:lnTo>
                <a:cubicBezTo>
                  <a:pt x="1222559" y="334137"/>
                  <a:pt x="1325644" y="393654"/>
                  <a:pt x="1408115" y="476634"/>
                </a:cubicBezTo>
                <a:lnTo>
                  <a:pt x="1408116" y="47663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9010" tIns="491874" rIns="489010" bIns="4918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National/ Regional ethics organisation and support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40993" y="2070416"/>
            <a:ext cx="2258264" cy="2258264"/>
          </a:xfrm>
          <a:custGeom>
            <a:avLst/>
            <a:gdLst>
              <a:gd name="connsiteX0" fmla="*/ 1379666 w 1843864"/>
              <a:gd name="connsiteY0" fmla="*/ 467004 h 1843864"/>
              <a:gd name="connsiteX1" fmla="*/ 1651698 w 1843864"/>
              <a:gd name="connsiteY1" fmla="*/ 385018 h 1843864"/>
              <a:gd name="connsiteX2" fmla="*/ 1751796 w 1843864"/>
              <a:gd name="connsiteY2" fmla="*/ 558393 h 1843864"/>
              <a:gd name="connsiteX3" fmla="*/ 1544778 w 1843864"/>
              <a:gd name="connsiteY3" fmla="*/ 752987 h 1843864"/>
              <a:gd name="connsiteX4" fmla="*/ 1544778 w 1843864"/>
              <a:gd name="connsiteY4" fmla="*/ 1090877 h 1843864"/>
              <a:gd name="connsiteX5" fmla="*/ 1751796 w 1843864"/>
              <a:gd name="connsiteY5" fmla="*/ 1285471 h 1843864"/>
              <a:gd name="connsiteX6" fmla="*/ 1651698 w 1843864"/>
              <a:gd name="connsiteY6" fmla="*/ 1458846 h 1843864"/>
              <a:gd name="connsiteX7" fmla="*/ 1379666 w 1843864"/>
              <a:gd name="connsiteY7" fmla="*/ 1376860 h 1843864"/>
              <a:gd name="connsiteX8" fmla="*/ 1087045 w 1843864"/>
              <a:gd name="connsiteY8" fmla="*/ 1545805 h 1843864"/>
              <a:gd name="connsiteX9" fmla="*/ 1022030 w 1843864"/>
              <a:gd name="connsiteY9" fmla="*/ 1822385 h 1843864"/>
              <a:gd name="connsiteX10" fmla="*/ 821834 w 1843864"/>
              <a:gd name="connsiteY10" fmla="*/ 1822385 h 1843864"/>
              <a:gd name="connsiteX11" fmla="*/ 756820 w 1843864"/>
              <a:gd name="connsiteY11" fmla="*/ 1545805 h 1843864"/>
              <a:gd name="connsiteX12" fmla="*/ 464199 w 1843864"/>
              <a:gd name="connsiteY12" fmla="*/ 1376860 h 1843864"/>
              <a:gd name="connsiteX13" fmla="*/ 192166 w 1843864"/>
              <a:gd name="connsiteY13" fmla="*/ 1458846 h 1843864"/>
              <a:gd name="connsiteX14" fmla="*/ 92068 w 1843864"/>
              <a:gd name="connsiteY14" fmla="*/ 1285471 h 1843864"/>
              <a:gd name="connsiteX15" fmla="*/ 299086 w 1843864"/>
              <a:gd name="connsiteY15" fmla="*/ 1090877 h 1843864"/>
              <a:gd name="connsiteX16" fmla="*/ 299086 w 1843864"/>
              <a:gd name="connsiteY16" fmla="*/ 752987 h 1843864"/>
              <a:gd name="connsiteX17" fmla="*/ 92068 w 1843864"/>
              <a:gd name="connsiteY17" fmla="*/ 558393 h 1843864"/>
              <a:gd name="connsiteX18" fmla="*/ 192166 w 1843864"/>
              <a:gd name="connsiteY18" fmla="*/ 385018 h 1843864"/>
              <a:gd name="connsiteX19" fmla="*/ 464198 w 1843864"/>
              <a:gd name="connsiteY19" fmla="*/ 467004 h 1843864"/>
              <a:gd name="connsiteX20" fmla="*/ 756819 w 1843864"/>
              <a:gd name="connsiteY20" fmla="*/ 298059 h 1843864"/>
              <a:gd name="connsiteX21" fmla="*/ 821834 w 1843864"/>
              <a:gd name="connsiteY21" fmla="*/ 21479 h 1843864"/>
              <a:gd name="connsiteX22" fmla="*/ 1022030 w 1843864"/>
              <a:gd name="connsiteY22" fmla="*/ 21479 h 1843864"/>
              <a:gd name="connsiteX23" fmla="*/ 1087044 w 1843864"/>
              <a:gd name="connsiteY23" fmla="*/ 298059 h 1843864"/>
              <a:gd name="connsiteX24" fmla="*/ 1379665 w 1843864"/>
              <a:gd name="connsiteY24" fmla="*/ 467004 h 1843864"/>
              <a:gd name="connsiteX25" fmla="*/ 1379666 w 1843864"/>
              <a:gd name="connsiteY25" fmla="*/ 467004 h 18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3864" h="1843864">
                <a:moveTo>
                  <a:pt x="1186798" y="466411"/>
                </a:moveTo>
                <a:lnTo>
                  <a:pt x="1384017" y="344264"/>
                </a:lnTo>
                <a:lnTo>
                  <a:pt x="1499600" y="459847"/>
                </a:lnTo>
                <a:lnTo>
                  <a:pt x="1377453" y="657067"/>
                </a:lnTo>
                <a:cubicBezTo>
                  <a:pt x="1424498" y="737977"/>
                  <a:pt x="1449145" y="829959"/>
                  <a:pt x="1448857" y="923552"/>
                </a:cubicBezTo>
                <a:lnTo>
                  <a:pt x="1653250" y="1033275"/>
                </a:lnTo>
                <a:lnTo>
                  <a:pt x="1610943" y="1191165"/>
                </a:lnTo>
                <a:lnTo>
                  <a:pt x="1379073" y="1183992"/>
                </a:lnTo>
                <a:cubicBezTo>
                  <a:pt x="1332525" y="1265190"/>
                  <a:pt x="1265190" y="1332525"/>
                  <a:pt x="1183992" y="1379072"/>
                </a:cubicBezTo>
                <a:lnTo>
                  <a:pt x="1191165" y="1610943"/>
                </a:lnTo>
                <a:lnTo>
                  <a:pt x="1033275" y="1653250"/>
                </a:lnTo>
                <a:lnTo>
                  <a:pt x="923552" y="1448857"/>
                </a:lnTo>
                <a:cubicBezTo>
                  <a:pt x="829958" y="1449145"/>
                  <a:pt x="737977" y="1424499"/>
                  <a:pt x="657067" y="1377453"/>
                </a:cubicBezTo>
                <a:lnTo>
                  <a:pt x="459847" y="1499600"/>
                </a:lnTo>
                <a:lnTo>
                  <a:pt x="344264" y="1384017"/>
                </a:lnTo>
                <a:lnTo>
                  <a:pt x="466411" y="1186797"/>
                </a:lnTo>
                <a:cubicBezTo>
                  <a:pt x="419366" y="1105887"/>
                  <a:pt x="394719" y="1013905"/>
                  <a:pt x="395007" y="920312"/>
                </a:cubicBezTo>
                <a:lnTo>
                  <a:pt x="190614" y="810589"/>
                </a:lnTo>
                <a:lnTo>
                  <a:pt x="232921" y="652699"/>
                </a:lnTo>
                <a:lnTo>
                  <a:pt x="464791" y="659872"/>
                </a:lnTo>
                <a:cubicBezTo>
                  <a:pt x="511339" y="578674"/>
                  <a:pt x="578674" y="511339"/>
                  <a:pt x="659872" y="464792"/>
                </a:cubicBezTo>
                <a:lnTo>
                  <a:pt x="652699" y="232921"/>
                </a:lnTo>
                <a:lnTo>
                  <a:pt x="810589" y="190614"/>
                </a:lnTo>
                <a:lnTo>
                  <a:pt x="920312" y="395007"/>
                </a:lnTo>
                <a:cubicBezTo>
                  <a:pt x="1013906" y="394719"/>
                  <a:pt x="1105887" y="419365"/>
                  <a:pt x="1186797" y="466411"/>
                </a:cubicBezTo>
                <a:lnTo>
                  <a:pt x="1186798" y="4664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854" tIns="626853" rIns="626853" bIns="6268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Global CRF and administration</a:t>
            </a:r>
          </a:p>
        </p:txBody>
      </p:sp>
      <p:sp>
        <p:nvSpPr>
          <p:cNvPr id="22" name="Circular Arrow 21"/>
          <p:cNvSpPr/>
          <p:nvPr/>
        </p:nvSpPr>
        <p:spPr>
          <a:xfrm>
            <a:off x="4406326" y="3793860"/>
            <a:ext cx="3312119" cy="3312119"/>
          </a:xfrm>
          <a:prstGeom prst="circularArrow">
            <a:avLst>
              <a:gd name="adj1" fmla="val 4687"/>
              <a:gd name="adj2" fmla="val 299029"/>
              <a:gd name="adj3" fmla="val 2527143"/>
              <a:gd name="adj4" fmla="val 15837829"/>
              <a:gd name="adj5" fmla="val 546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Shape 22"/>
          <p:cNvSpPr/>
          <p:nvPr/>
        </p:nvSpPr>
        <p:spPr>
          <a:xfrm>
            <a:off x="2760867" y="3157345"/>
            <a:ext cx="2406461" cy="240646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ircular Arrow 23"/>
          <p:cNvSpPr/>
          <p:nvPr/>
        </p:nvSpPr>
        <p:spPr>
          <a:xfrm rot="6065337">
            <a:off x="3721688" y="1871551"/>
            <a:ext cx="2594650" cy="259465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6960870" y="3187700"/>
            <a:ext cx="2125980" cy="800100"/>
            <a:chOff x="6880860" y="3634740"/>
            <a:chExt cx="2125980" cy="8001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880860" y="3634740"/>
              <a:ext cx="2125980" cy="800100"/>
            </a:xfrm>
            <a:prstGeom prst="wedgeRoundRectCallout">
              <a:avLst>
                <a:gd name="adj1" fmla="val -32668"/>
                <a:gd name="adj2" fmla="val 97550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2310" y="3749040"/>
              <a:ext cx="187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Hospital audit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Investigator experience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19275" y="2237740"/>
            <a:ext cx="2125980" cy="800100"/>
            <a:chOff x="6880860" y="3634740"/>
            <a:chExt cx="2125980" cy="800100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880860" y="3634740"/>
              <a:ext cx="2125980" cy="800100"/>
            </a:xfrm>
            <a:prstGeom prst="wedgeRoundRectCallout">
              <a:avLst>
                <a:gd name="adj1" fmla="val -2023"/>
                <a:gd name="adj2" fmla="val 14040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2310" y="3749040"/>
              <a:ext cx="187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National figures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Collaborator experience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31618" y="1360486"/>
            <a:ext cx="2125980" cy="1206430"/>
            <a:chOff x="6880860" y="3579822"/>
            <a:chExt cx="2125980" cy="87451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6880860" y="3579822"/>
              <a:ext cx="2125980" cy="800100"/>
            </a:xfrm>
            <a:prstGeom prst="wedgeRoundRectCallout">
              <a:avLst>
                <a:gd name="adj1" fmla="val -84280"/>
                <a:gd name="adj2" fmla="val 9102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4509" y="3623335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Global picture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Hypothesis generating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Building and supporting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415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Local-National-Global picture</a:t>
            </a:r>
          </a:p>
        </p:txBody>
      </p:sp>
      <p:sp>
        <p:nvSpPr>
          <p:cNvPr id="19" name="Freeform 18"/>
          <p:cNvSpPr/>
          <p:nvPr/>
        </p:nvSpPr>
        <p:spPr>
          <a:xfrm>
            <a:off x="4599654" y="4187538"/>
            <a:ext cx="2587593" cy="2587593"/>
          </a:xfrm>
          <a:custGeom>
            <a:avLst/>
            <a:gdLst>
              <a:gd name="connsiteX0" fmla="*/ 1836685 w 2587593"/>
              <a:gd name="connsiteY0" fmla="*/ 412562 h 2587593"/>
              <a:gd name="connsiteX1" fmla="*/ 2037958 w 2587593"/>
              <a:gd name="connsiteY1" fmla="*/ 243664 h 2587593"/>
              <a:gd name="connsiteX2" fmla="*/ 2198753 w 2587593"/>
              <a:gd name="connsiteY2" fmla="*/ 378587 h 2587593"/>
              <a:gd name="connsiteX3" fmla="*/ 2067372 w 2587593"/>
              <a:gd name="connsiteY3" fmla="*/ 606131 h 2587593"/>
              <a:gd name="connsiteX4" fmla="*/ 2276120 w 2587593"/>
              <a:gd name="connsiteY4" fmla="*/ 967693 h 2587593"/>
              <a:gd name="connsiteX5" fmla="*/ 2538869 w 2587593"/>
              <a:gd name="connsiteY5" fmla="*/ 967686 h 2587593"/>
              <a:gd name="connsiteX6" fmla="*/ 2575319 w 2587593"/>
              <a:gd name="connsiteY6" fmla="*/ 1174400 h 2587593"/>
              <a:gd name="connsiteX7" fmla="*/ 2328412 w 2587593"/>
              <a:gd name="connsiteY7" fmla="*/ 1264259 h 2587593"/>
              <a:gd name="connsiteX8" fmla="*/ 2255915 w 2587593"/>
              <a:gd name="connsiteY8" fmla="*/ 1675412 h 2587593"/>
              <a:gd name="connsiteX9" fmla="*/ 2457197 w 2587593"/>
              <a:gd name="connsiteY9" fmla="*/ 1844299 h 2587593"/>
              <a:gd name="connsiteX10" fmla="*/ 2352246 w 2587593"/>
              <a:gd name="connsiteY10" fmla="*/ 2026080 h 2587593"/>
              <a:gd name="connsiteX11" fmla="*/ 2105344 w 2587593"/>
              <a:gd name="connsiteY11" fmla="*/ 1936208 h 2587593"/>
              <a:gd name="connsiteX12" fmla="*/ 1785524 w 2587593"/>
              <a:gd name="connsiteY12" fmla="*/ 2204569 h 2587593"/>
              <a:gd name="connsiteX13" fmla="*/ 1831157 w 2587593"/>
              <a:gd name="connsiteY13" fmla="*/ 2463326 h 2587593"/>
              <a:gd name="connsiteX14" fmla="*/ 1633913 w 2587593"/>
              <a:gd name="connsiteY14" fmla="*/ 2535116 h 2587593"/>
              <a:gd name="connsiteX15" fmla="*/ 1502544 w 2587593"/>
              <a:gd name="connsiteY15" fmla="*/ 2307565 h 2587593"/>
              <a:gd name="connsiteX16" fmla="*/ 1085048 w 2587593"/>
              <a:gd name="connsiteY16" fmla="*/ 2307565 h 2587593"/>
              <a:gd name="connsiteX17" fmla="*/ 953680 w 2587593"/>
              <a:gd name="connsiteY17" fmla="*/ 2535116 h 2587593"/>
              <a:gd name="connsiteX18" fmla="*/ 756436 w 2587593"/>
              <a:gd name="connsiteY18" fmla="*/ 2463326 h 2587593"/>
              <a:gd name="connsiteX19" fmla="*/ 802069 w 2587593"/>
              <a:gd name="connsiteY19" fmla="*/ 2204569 h 2587593"/>
              <a:gd name="connsiteX20" fmla="*/ 482249 w 2587593"/>
              <a:gd name="connsiteY20" fmla="*/ 1936208 h 2587593"/>
              <a:gd name="connsiteX21" fmla="*/ 235347 w 2587593"/>
              <a:gd name="connsiteY21" fmla="*/ 2026080 h 2587593"/>
              <a:gd name="connsiteX22" fmla="*/ 130396 w 2587593"/>
              <a:gd name="connsiteY22" fmla="*/ 1844299 h 2587593"/>
              <a:gd name="connsiteX23" fmla="*/ 331678 w 2587593"/>
              <a:gd name="connsiteY23" fmla="*/ 1675412 h 2587593"/>
              <a:gd name="connsiteX24" fmla="*/ 259181 w 2587593"/>
              <a:gd name="connsiteY24" fmla="*/ 1264259 h 2587593"/>
              <a:gd name="connsiteX25" fmla="*/ 12274 w 2587593"/>
              <a:gd name="connsiteY25" fmla="*/ 1174400 h 2587593"/>
              <a:gd name="connsiteX26" fmla="*/ 48724 w 2587593"/>
              <a:gd name="connsiteY26" fmla="*/ 967686 h 2587593"/>
              <a:gd name="connsiteX27" fmla="*/ 311473 w 2587593"/>
              <a:gd name="connsiteY27" fmla="*/ 967693 h 2587593"/>
              <a:gd name="connsiteX28" fmla="*/ 520221 w 2587593"/>
              <a:gd name="connsiteY28" fmla="*/ 606131 h 2587593"/>
              <a:gd name="connsiteX29" fmla="*/ 388840 w 2587593"/>
              <a:gd name="connsiteY29" fmla="*/ 378587 h 2587593"/>
              <a:gd name="connsiteX30" fmla="*/ 549635 w 2587593"/>
              <a:gd name="connsiteY30" fmla="*/ 243664 h 2587593"/>
              <a:gd name="connsiteX31" fmla="*/ 750908 w 2587593"/>
              <a:gd name="connsiteY31" fmla="*/ 412562 h 2587593"/>
              <a:gd name="connsiteX32" fmla="*/ 1143226 w 2587593"/>
              <a:gd name="connsiteY32" fmla="*/ 269770 h 2587593"/>
              <a:gd name="connsiteX33" fmla="*/ 1188845 w 2587593"/>
              <a:gd name="connsiteY33" fmla="*/ 11011 h 2587593"/>
              <a:gd name="connsiteX34" fmla="*/ 1398748 w 2587593"/>
              <a:gd name="connsiteY34" fmla="*/ 11011 h 2587593"/>
              <a:gd name="connsiteX35" fmla="*/ 1444367 w 2587593"/>
              <a:gd name="connsiteY35" fmla="*/ 269770 h 2587593"/>
              <a:gd name="connsiteX36" fmla="*/ 1836685 w 2587593"/>
              <a:gd name="connsiteY36" fmla="*/ 412562 h 258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87593" h="2587593">
                <a:moveTo>
                  <a:pt x="1836685" y="412562"/>
                </a:moveTo>
                <a:lnTo>
                  <a:pt x="2037958" y="243664"/>
                </a:lnTo>
                <a:lnTo>
                  <a:pt x="2198753" y="378587"/>
                </a:lnTo>
                <a:lnTo>
                  <a:pt x="2067372" y="606131"/>
                </a:lnTo>
                <a:cubicBezTo>
                  <a:pt x="2160791" y="711221"/>
                  <a:pt x="2231819" y="834244"/>
                  <a:pt x="2276120" y="967693"/>
                </a:cubicBezTo>
                <a:lnTo>
                  <a:pt x="2538869" y="967686"/>
                </a:lnTo>
                <a:lnTo>
                  <a:pt x="2575319" y="1174400"/>
                </a:lnTo>
                <a:lnTo>
                  <a:pt x="2328412" y="1264259"/>
                </a:lnTo>
                <a:cubicBezTo>
                  <a:pt x="2332425" y="1404812"/>
                  <a:pt x="2307757" y="1544708"/>
                  <a:pt x="2255915" y="1675412"/>
                </a:cubicBezTo>
                <a:lnTo>
                  <a:pt x="2457197" y="1844299"/>
                </a:lnTo>
                <a:lnTo>
                  <a:pt x="2352246" y="2026080"/>
                </a:lnTo>
                <a:lnTo>
                  <a:pt x="2105344" y="1936208"/>
                </a:lnTo>
                <a:cubicBezTo>
                  <a:pt x="2018072" y="2046457"/>
                  <a:pt x="1909252" y="2137768"/>
                  <a:pt x="1785524" y="2204569"/>
                </a:cubicBezTo>
                <a:lnTo>
                  <a:pt x="1831157" y="2463326"/>
                </a:lnTo>
                <a:lnTo>
                  <a:pt x="1633913" y="2535116"/>
                </a:lnTo>
                <a:lnTo>
                  <a:pt x="1502544" y="2307565"/>
                </a:lnTo>
                <a:cubicBezTo>
                  <a:pt x="1364823" y="2335923"/>
                  <a:pt x="1222769" y="2335923"/>
                  <a:pt x="1085048" y="2307565"/>
                </a:cubicBezTo>
                <a:lnTo>
                  <a:pt x="953680" y="2535116"/>
                </a:lnTo>
                <a:lnTo>
                  <a:pt x="756436" y="2463326"/>
                </a:lnTo>
                <a:lnTo>
                  <a:pt x="802069" y="2204569"/>
                </a:lnTo>
                <a:cubicBezTo>
                  <a:pt x="678340" y="2137768"/>
                  <a:pt x="569520" y="2046457"/>
                  <a:pt x="482249" y="1936208"/>
                </a:cubicBezTo>
                <a:lnTo>
                  <a:pt x="235347" y="2026080"/>
                </a:lnTo>
                <a:lnTo>
                  <a:pt x="130396" y="1844299"/>
                </a:lnTo>
                <a:lnTo>
                  <a:pt x="331678" y="1675412"/>
                </a:lnTo>
                <a:cubicBezTo>
                  <a:pt x="279835" y="1544708"/>
                  <a:pt x="255168" y="1404812"/>
                  <a:pt x="259181" y="1264259"/>
                </a:cubicBezTo>
                <a:lnTo>
                  <a:pt x="12274" y="1174400"/>
                </a:lnTo>
                <a:lnTo>
                  <a:pt x="48724" y="967686"/>
                </a:lnTo>
                <a:lnTo>
                  <a:pt x="311473" y="967693"/>
                </a:lnTo>
                <a:cubicBezTo>
                  <a:pt x="355774" y="834244"/>
                  <a:pt x="426801" y="711221"/>
                  <a:pt x="520221" y="606131"/>
                </a:cubicBezTo>
                <a:lnTo>
                  <a:pt x="388840" y="378587"/>
                </a:lnTo>
                <a:lnTo>
                  <a:pt x="549635" y="243664"/>
                </a:lnTo>
                <a:lnTo>
                  <a:pt x="750908" y="412562"/>
                </a:lnTo>
                <a:cubicBezTo>
                  <a:pt x="870624" y="338811"/>
                  <a:pt x="1004111" y="290225"/>
                  <a:pt x="1143226" y="269770"/>
                </a:cubicBezTo>
                <a:lnTo>
                  <a:pt x="1188845" y="11011"/>
                </a:lnTo>
                <a:lnTo>
                  <a:pt x="1398748" y="11011"/>
                </a:lnTo>
                <a:lnTo>
                  <a:pt x="1444367" y="269770"/>
                </a:lnTo>
                <a:cubicBezTo>
                  <a:pt x="1583481" y="290225"/>
                  <a:pt x="1716969" y="338810"/>
                  <a:pt x="1836685" y="41256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5461" tIns="621371" rIns="535461" bIns="66662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Local hospital approval and data collection</a:t>
            </a:r>
          </a:p>
        </p:txBody>
      </p:sp>
      <p:sp>
        <p:nvSpPr>
          <p:cNvPr id="20" name="Freeform 19"/>
          <p:cNvSpPr/>
          <p:nvPr/>
        </p:nvSpPr>
        <p:spPr>
          <a:xfrm>
            <a:off x="3094145" y="3575925"/>
            <a:ext cx="1881886" cy="1881886"/>
          </a:xfrm>
          <a:custGeom>
            <a:avLst/>
            <a:gdLst>
              <a:gd name="connsiteX0" fmla="*/ 1408116 w 1881886"/>
              <a:gd name="connsiteY0" fmla="*/ 476634 h 1881886"/>
              <a:gd name="connsiteX1" fmla="*/ 1685757 w 1881886"/>
              <a:gd name="connsiteY1" fmla="*/ 392958 h 1881886"/>
              <a:gd name="connsiteX2" fmla="*/ 1787919 w 1881886"/>
              <a:gd name="connsiteY2" fmla="*/ 569907 h 1881886"/>
              <a:gd name="connsiteX3" fmla="*/ 1576633 w 1881886"/>
              <a:gd name="connsiteY3" fmla="*/ 768514 h 1881886"/>
              <a:gd name="connsiteX4" fmla="*/ 1576633 w 1881886"/>
              <a:gd name="connsiteY4" fmla="*/ 1113371 h 1881886"/>
              <a:gd name="connsiteX5" fmla="*/ 1787919 w 1881886"/>
              <a:gd name="connsiteY5" fmla="*/ 1311979 h 1881886"/>
              <a:gd name="connsiteX6" fmla="*/ 1685757 w 1881886"/>
              <a:gd name="connsiteY6" fmla="*/ 1488928 h 1881886"/>
              <a:gd name="connsiteX7" fmla="*/ 1408116 w 1881886"/>
              <a:gd name="connsiteY7" fmla="*/ 1405252 h 1881886"/>
              <a:gd name="connsiteX8" fmla="*/ 1109461 w 1881886"/>
              <a:gd name="connsiteY8" fmla="*/ 1577681 h 1881886"/>
              <a:gd name="connsiteX9" fmla="*/ 1043105 w 1881886"/>
              <a:gd name="connsiteY9" fmla="*/ 1859964 h 1881886"/>
              <a:gd name="connsiteX10" fmla="*/ 838781 w 1881886"/>
              <a:gd name="connsiteY10" fmla="*/ 1859964 h 1881886"/>
              <a:gd name="connsiteX11" fmla="*/ 772426 w 1881886"/>
              <a:gd name="connsiteY11" fmla="*/ 1577681 h 1881886"/>
              <a:gd name="connsiteX12" fmla="*/ 473771 w 1881886"/>
              <a:gd name="connsiteY12" fmla="*/ 1405252 h 1881886"/>
              <a:gd name="connsiteX13" fmla="*/ 196129 w 1881886"/>
              <a:gd name="connsiteY13" fmla="*/ 1488928 h 1881886"/>
              <a:gd name="connsiteX14" fmla="*/ 93967 w 1881886"/>
              <a:gd name="connsiteY14" fmla="*/ 1311979 h 1881886"/>
              <a:gd name="connsiteX15" fmla="*/ 305253 w 1881886"/>
              <a:gd name="connsiteY15" fmla="*/ 1113372 h 1881886"/>
              <a:gd name="connsiteX16" fmla="*/ 305253 w 1881886"/>
              <a:gd name="connsiteY16" fmla="*/ 768515 h 1881886"/>
              <a:gd name="connsiteX17" fmla="*/ 93967 w 1881886"/>
              <a:gd name="connsiteY17" fmla="*/ 569907 h 1881886"/>
              <a:gd name="connsiteX18" fmla="*/ 196129 w 1881886"/>
              <a:gd name="connsiteY18" fmla="*/ 392958 h 1881886"/>
              <a:gd name="connsiteX19" fmla="*/ 473770 w 1881886"/>
              <a:gd name="connsiteY19" fmla="*/ 476634 h 1881886"/>
              <a:gd name="connsiteX20" fmla="*/ 772425 w 1881886"/>
              <a:gd name="connsiteY20" fmla="*/ 304205 h 1881886"/>
              <a:gd name="connsiteX21" fmla="*/ 838781 w 1881886"/>
              <a:gd name="connsiteY21" fmla="*/ 21922 h 1881886"/>
              <a:gd name="connsiteX22" fmla="*/ 1043105 w 1881886"/>
              <a:gd name="connsiteY22" fmla="*/ 21922 h 1881886"/>
              <a:gd name="connsiteX23" fmla="*/ 1109460 w 1881886"/>
              <a:gd name="connsiteY23" fmla="*/ 304205 h 1881886"/>
              <a:gd name="connsiteX24" fmla="*/ 1408115 w 1881886"/>
              <a:gd name="connsiteY24" fmla="*/ 476634 h 1881886"/>
              <a:gd name="connsiteX25" fmla="*/ 1408116 w 1881886"/>
              <a:gd name="connsiteY25" fmla="*/ 476634 h 18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81886" h="1881886">
                <a:moveTo>
                  <a:pt x="1408116" y="476634"/>
                </a:moveTo>
                <a:lnTo>
                  <a:pt x="1685757" y="392958"/>
                </a:lnTo>
                <a:lnTo>
                  <a:pt x="1787919" y="569907"/>
                </a:lnTo>
                <a:lnTo>
                  <a:pt x="1576633" y="768514"/>
                </a:lnTo>
                <a:cubicBezTo>
                  <a:pt x="1607260" y="881426"/>
                  <a:pt x="1607260" y="1000459"/>
                  <a:pt x="1576633" y="1113371"/>
                </a:cubicBezTo>
                <a:lnTo>
                  <a:pt x="1787919" y="1311979"/>
                </a:lnTo>
                <a:lnTo>
                  <a:pt x="1685757" y="1488928"/>
                </a:lnTo>
                <a:lnTo>
                  <a:pt x="1408116" y="1405252"/>
                </a:lnTo>
                <a:cubicBezTo>
                  <a:pt x="1325644" y="1488232"/>
                  <a:pt x="1222559" y="1547748"/>
                  <a:pt x="1109461" y="1577681"/>
                </a:cubicBezTo>
                <a:lnTo>
                  <a:pt x="1043105" y="1859964"/>
                </a:lnTo>
                <a:lnTo>
                  <a:pt x="838781" y="1859964"/>
                </a:lnTo>
                <a:lnTo>
                  <a:pt x="772426" y="1577681"/>
                </a:lnTo>
                <a:cubicBezTo>
                  <a:pt x="659327" y="1547749"/>
                  <a:pt x="556242" y="1488232"/>
                  <a:pt x="473771" y="1405252"/>
                </a:cubicBezTo>
                <a:lnTo>
                  <a:pt x="196129" y="1488928"/>
                </a:lnTo>
                <a:lnTo>
                  <a:pt x="93967" y="1311979"/>
                </a:lnTo>
                <a:lnTo>
                  <a:pt x="305253" y="1113372"/>
                </a:lnTo>
                <a:cubicBezTo>
                  <a:pt x="274626" y="1000460"/>
                  <a:pt x="274626" y="881427"/>
                  <a:pt x="305253" y="768515"/>
                </a:cubicBezTo>
                <a:lnTo>
                  <a:pt x="93967" y="569907"/>
                </a:lnTo>
                <a:lnTo>
                  <a:pt x="196129" y="392958"/>
                </a:lnTo>
                <a:lnTo>
                  <a:pt x="473770" y="476634"/>
                </a:lnTo>
                <a:cubicBezTo>
                  <a:pt x="556242" y="393654"/>
                  <a:pt x="659327" y="334138"/>
                  <a:pt x="772425" y="304205"/>
                </a:cubicBezTo>
                <a:lnTo>
                  <a:pt x="838781" y="21922"/>
                </a:lnTo>
                <a:lnTo>
                  <a:pt x="1043105" y="21922"/>
                </a:lnTo>
                <a:lnTo>
                  <a:pt x="1109460" y="304205"/>
                </a:lnTo>
                <a:cubicBezTo>
                  <a:pt x="1222559" y="334137"/>
                  <a:pt x="1325644" y="393654"/>
                  <a:pt x="1408115" y="476634"/>
                </a:cubicBezTo>
                <a:lnTo>
                  <a:pt x="1408116" y="47663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9010" tIns="491874" rIns="489010" bIns="4918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National/ Regional ethics organisation and support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40993" y="2070416"/>
            <a:ext cx="2258264" cy="2258264"/>
          </a:xfrm>
          <a:custGeom>
            <a:avLst/>
            <a:gdLst>
              <a:gd name="connsiteX0" fmla="*/ 1379666 w 1843864"/>
              <a:gd name="connsiteY0" fmla="*/ 467004 h 1843864"/>
              <a:gd name="connsiteX1" fmla="*/ 1651698 w 1843864"/>
              <a:gd name="connsiteY1" fmla="*/ 385018 h 1843864"/>
              <a:gd name="connsiteX2" fmla="*/ 1751796 w 1843864"/>
              <a:gd name="connsiteY2" fmla="*/ 558393 h 1843864"/>
              <a:gd name="connsiteX3" fmla="*/ 1544778 w 1843864"/>
              <a:gd name="connsiteY3" fmla="*/ 752987 h 1843864"/>
              <a:gd name="connsiteX4" fmla="*/ 1544778 w 1843864"/>
              <a:gd name="connsiteY4" fmla="*/ 1090877 h 1843864"/>
              <a:gd name="connsiteX5" fmla="*/ 1751796 w 1843864"/>
              <a:gd name="connsiteY5" fmla="*/ 1285471 h 1843864"/>
              <a:gd name="connsiteX6" fmla="*/ 1651698 w 1843864"/>
              <a:gd name="connsiteY6" fmla="*/ 1458846 h 1843864"/>
              <a:gd name="connsiteX7" fmla="*/ 1379666 w 1843864"/>
              <a:gd name="connsiteY7" fmla="*/ 1376860 h 1843864"/>
              <a:gd name="connsiteX8" fmla="*/ 1087045 w 1843864"/>
              <a:gd name="connsiteY8" fmla="*/ 1545805 h 1843864"/>
              <a:gd name="connsiteX9" fmla="*/ 1022030 w 1843864"/>
              <a:gd name="connsiteY9" fmla="*/ 1822385 h 1843864"/>
              <a:gd name="connsiteX10" fmla="*/ 821834 w 1843864"/>
              <a:gd name="connsiteY10" fmla="*/ 1822385 h 1843864"/>
              <a:gd name="connsiteX11" fmla="*/ 756820 w 1843864"/>
              <a:gd name="connsiteY11" fmla="*/ 1545805 h 1843864"/>
              <a:gd name="connsiteX12" fmla="*/ 464199 w 1843864"/>
              <a:gd name="connsiteY12" fmla="*/ 1376860 h 1843864"/>
              <a:gd name="connsiteX13" fmla="*/ 192166 w 1843864"/>
              <a:gd name="connsiteY13" fmla="*/ 1458846 h 1843864"/>
              <a:gd name="connsiteX14" fmla="*/ 92068 w 1843864"/>
              <a:gd name="connsiteY14" fmla="*/ 1285471 h 1843864"/>
              <a:gd name="connsiteX15" fmla="*/ 299086 w 1843864"/>
              <a:gd name="connsiteY15" fmla="*/ 1090877 h 1843864"/>
              <a:gd name="connsiteX16" fmla="*/ 299086 w 1843864"/>
              <a:gd name="connsiteY16" fmla="*/ 752987 h 1843864"/>
              <a:gd name="connsiteX17" fmla="*/ 92068 w 1843864"/>
              <a:gd name="connsiteY17" fmla="*/ 558393 h 1843864"/>
              <a:gd name="connsiteX18" fmla="*/ 192166 w 1843864"/>
              <a:gd name="connsiteY18" fmla="*/ 385018 h 1843864"/>
              <a:gd name="connsiteX19" fmla="*/ 464198 w 1843864"/>
              <a:gd name="connsiteY19" fmla="*/ 467004 h 1843864"/>
              <a:gd name="connsiteX20" fmla="*/ 756819 w 1843864"/>
              <a:gd name="connsiteY20" fmla="*/ 298059 h 1843864"/>
              <a:gd name="connsiteX21" fmla="*/ 821834 w 1843864"/>
              <a:gd name="connsiteY21" fmla="*/ 21479 h 1843864"/>
              <a:gd name="connsiteX22" fmla="*/ 1022030 w 1843864"/>
              <a:gd name="connsiteY22" fmla="*/ 21479 h 1843864"/>
              <a:gd name="connsiteX23" fmla="*/ 1087044 w 1843864"/>
              <a:gd name="connsiteY23" fmla="*/ 298059 h 1843864"/>
              <a:gd name="connsiteX24" fmla="*/ 1379665 w 1843864"/>
              <a:gd name="connsiteY24" fmla="*/ 467004 h 1843864"/>
              <a:gd name="connsiteX25" fmla="*/ 1379666 w 1843864"/>
              <a:gd name="connsiteY25" fmla="*/ 467004 h 18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3864" h="1843864">
                <a:moveTo>
                  <a:pt x="1186798" y="466411"/>
                </a:moveTo>
                <a:lnTo>
                  <a:pt x="1384017" y="344264"/>
                </a:lnTo>
                <a:lnTo>
                  <a:pt x="1499600" y="459847"/>
                </a:lnTo>
                <a:lnTo>
                  <a:pt x="1377453" y="657067"/>
                </a:lnTo>
                <a:cubicBezTo>
                  <a:pt x="1424498" y="737977"/>
                  <a:pt x="1449145" y="829959"/>
                  <a:pt x="1448857" y="923552"/>
                </a:cubicBezTo>
                <a:lnTo>
                  <a:pt x="1653250" y="1033275"/>
                </a:lnTo>
                <a:lnTo>
                  <a:pt x="1610943" y="1191165"/>
                </a:lnTo>
                <a:lnTo>
                  <a:pt x="1379073" y="1183992"/>
                </a:lnTo>
                <a:cubicBezTo>
                  <a:pt x="1332525" y="1265190"/>
                  <a:pt x="1265190" y="1332525"/>
                  <a:pt x="1183992" y="1379072"/>
                </a:cubicBezTo>
                <a:lnTo>
                  <a:pt x="1191165" y="1610943"/>
                </a:lnTo>
                <a:lnTo>
                  <a:pt x="1033275" y="1653250"/>
                </a:lnTo>
                <a:lnTo>
                  <a:pt x="923552" y="1448857"/>
                </a:lnTo>
                <a:cubicBezTo>
                  <a:pt x="829958" y="1449145"/>
                  <a:pt x="737977" y="1424499"/>
                  <a:pt x="657067" y="1377453"/>
                </a:cubicBezTo>
                <a:lnTo>
                  <a:pt x="459847" y="1499600"/>
                </a:lnTo>
                <a:lnTo>
                  <a:pt x="344264" y="1384017"/>
                </a:lnTo>
                <a:lnTo>
                  <a:pt x="466411" y="1186797"/>
                </a:lnTo>
                <a:cubicBezTo>
                  <a:pt x="419366" y="1105887"/>
                  <a:pt x="394719" y="1013905"/>
                  <a:pt x="395007" y="920312"/>
                </a:cubicBezTo>
                <a:lnTo>
                  <a:pt x="190614" y="810589"/>
                </a:lnTo>
                <a:lnTo>
                  <a:pt x="232921" y="652699"/>
                </a:lnTo>
                <a:lnTo>
                  <a:pt x="464791" y="659872"/>
                </a:lnTo>
                <a:cubicBezTo>
                  <a:pt x="511339" y="578674"/>
                  <a:pt x="578674" y="511339"/>
                  <a:pt x="659872" y="464792"/>
                </a:cubicBezTo>
                <a:lnTo>
                  <a:pt x="652699" y="232921"/>
                </a:lnTo>
                <a:lnTo>
                  <a:pt x="810589" y="190614"/>
                </a:lnTo>
                <a:lnTo>
                  <a:pt x="920312" y="395007"/>
                </a:lnTo>
                <a:cubicBezTo>
                  <a:pt x="1013906" y="394719"/>
                  <a:pt x="1105887" y="419365"/>
                  <a:pt x="1186797" y="466411"/>
                </a:cubicBezTo>
                <a:lnTo>
                  <a:pt x="1186798" y="4664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854" tIns="626853" rIns="626853" bIns="6268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Global CRF and administration</a:t>
            </a:r>
          </a:p>
        </p:txBody>
      </p:sp>
      <p:sp>
        <p:nvSpPr>
          <p:cNvPr id="22" name="Circular Arrow 21"/>
          <p:cNvSpPr/>
          <p:nvPr/>
        </p:nvSpPr>
        <p:spPr>
          <a:xfrm>
            <a:off x="4406326" y="3793860"/>
            <a:ext cx="3312119" cy="3312119"/>
          </a:xfrm>
          <a:prstGeom prst="circularArrow">
            <a:avLst>
              <a:gd name="adj1" fmla="val 4687"/>
              <a:gd name="adj2" fmla="val 299029"/>
              <a:gd name="adj3" fmla="val 2527143"/>
              <a:gd name="adj4" fmla="val 15837829"/>
              <a:gd name="adj5" fmla="val 546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Shape 22"/>
          <p:cNvSpPr/>
          <p:nvPr/>
        </p:nvSpPr>
        <p:spPr>
          <a:xfrm>
            <a:off x="2760867" y="3157345"/>
            <a:ext cx="2406461" cy="240646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ircular Arrow 23"/>
          <p:cNvSpPr/>
          <p:nvPr/>
        </p:nvSpPr>
        <p:spPr>
          <a:xfrm rot="6065337">
            <a:off x="3721688" y="1871551"/>
            <a:ext cx="2594650" cy="259465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6960870" y="3187700"/>
            <a:ext cx="2125980" cy="800100"/>
            <a:chOff x="6880860" y="3634740"/>
            <a:chExt cx="2125980" cy="8001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880860" y="3634740"/>
              <a:ext cx="2125980" cy="800100"/>
            </a:xfrm>
            <a:prstGeom prst="wedgeRoundRectCallout">
              <a:avLst>
                <a:gd name="adj1" fmla="val -32668"/>
                <a:gd name="adj2" fmla="val 97550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2310" y="3749040"/>
              <a:ext cx="187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Hospital audit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Investigator experience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19275" y="2237740"/>
            <a:ext cx="2125980" cy="800100"/>
            <a:chOff x="6880860" y="3634740"/>
            <a:chExt cx="2125980" cy="800100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880860" y="3634740"/>
              <a:ext cx="2125980" cy="800100"/>
            </a:xfrm>
            <a:prstGeom prst="wedgeRoundRectCallout">
              <a:avLst>
                <a:gd name="adj1" fmla="val -2023"/>
                <a:gd name="adj2" fmla="val 14040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2310" y="3749040"/>
              <a:ext cx="187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National figures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Collaborator experience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31618" y="1360486"/>
            <a:ext cx="2125980" cy="1206430"/>
            <a:chOff x="6880860" y="3579822"/>
            <a:chExt cx="2125980" cy="87451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6880860" y="3579822"/>
              <a:ext cx="2125980" cy="800100"/>
            </a:xfrm>
            <a:prstGeom prst="wedgeRoundRectCallout">
              <a:avLst>
                <a:gd name="adj1" fmla="val -84280"/>
                <a:gd name="adj2" fmla="val 9102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4509" y="3623335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Global picture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Hypothesis generating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Building and supporting capacity</a:t>
              </a:r>
            </a:p>
          </p:txBody>
        </p:sp>
      </p:grpSp>
      <p:sp>
        <p:nvSpPr>
          <p:cNvPr id="14" name="Up-Down Arrow 13"/>
          <p:cNvSpPr/>
          <p:nvPr/>
        </p:nvSpPr>
        <p:spPr>
          <a:xfrm>
            <a:off x="948690" y="2159000"/>
            <a:ext cx="529590" cy="4527550"/>
          </a:xfrm>
          <a:prstGeom prst="up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0312" y="5506977"/>
            <a:ext cx="2918463" cy="1053843"/>
            <a:chOff x="6880860" y="3621940"/>
            <a:chExt cx="1874520" cy="858269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6880860" y="3634740"/>
              <a:ext cx="1770996" cy="8001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0860" y="3621940"/>
              <a:ext cx="1874520" cy="85826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Flattened hierarchy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Ideas and analysis in both directions 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Investigators move up the chain with experience and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616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09225" y="0"/>
            <a:ext cx="7482842" cy="1320800"/>
          </a:xfrm>
        </p:spPr>
        <p:txBody>
          <a:bodyPr/>
          <a:lstStyle/>
          <a:p>
            <a:r>
              <a:rPr lang="en-GB" altLang="en-US" dirty="0"/>
              <a:t>Summary: building capacity for multi-centre audits and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870" y="1320800"/>
            <a:ext cx="8032750" cy="51771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Global collaborations provide local data and bench-marking</a:t>
            </a:r>
          </a:p>
          <a:p>
            <a:pPr lvl="1"/>
            <a:r>
              <a:rPr lang="en-US" dirty="0" err="1"/>
              <a:t>Centralised</a:t>
            </a:r>
            <a:r>
              <a:rPr lang="en-US" dirty="0"/>
              <a:t> </a:t>
            </a:r>
            <a:r>
              <a:rPr lang="en-GB" altLang="en-US" dirty="0"/>
              <a:t>steering committee and </a:t>
            </a:r>
            <a:r>
              <a:rPr lang="en-US" dirty="0"/>
              <a:t>admin increases feasibility</a:t>
            </a:r>
          </a:p>
          <a:p>
            <a:pPr lvl="2"/>
            <a:r>
              <a:rPr lang="en-GB" altLang="en-US" dirty="0"/>
              <a:t>Study design, set-up, database</a:t>
            </a:r>
          </a:p>
          <a:p>
            <a:pPr lvl="2"/>
            <a:r>
              <a:rPr lang="en-GB" altLang="en-US" dirty="0"/>
              <a:t>Reduces time and organisational burden</a:t>
            </a:r>
          </a:p>
          <a:p>
            <a:pPr lvl="2"/>
            <a:r>
              <a:rPr lang="en-GB" altLang="en-US" dirty="0"/>
              <a:t>Increases research capacity (GCP; CRF design; stats)</a:t>
            </a:r>
            <a:endParaRPr lang="en-US" dirty="0"/>
          </a:p>
          <a:p>
            <a:pPr lvl="1"/>
            <a:r>
              <a:rPr lang="en-US" dirty="0"/>
              <a:t>Web-based technology increases the capacity for local audits and surgical outcomes research</a:t>
            </a:r>
          </a:p>
          <a:p>
            <a:pPr lvl="1"/>
            <a:r>
              <a:rPr lang="en-US" dirty="0"/>
              <a:t>Stimulating responsible and </a:t>
            </a:r>
            <a:r>
              <a:rPr lang="en-US" i="1" dirty="0"/>
              <a:t>mandatory</a:t>
            </a:r>
            <a:r>
              <a:rPr lang="en-US" dirty="0"/>
              <a:t> culture of audit and accountability without barriers</a:t>
            </a:r>
          </a:p>
          <a:p>
            <a:r>
              <a:rPr lang="en-GB" altLang="en-US" dirty="0"/>
              <a:t>Building of contacts</a:t>
            </a:r>
          </a:p>
          <a:p>
            <a:pPr lvl="1"/>
            <a:r>
              <a:rPr lang="en-GB" altLang="en-US" dirty="0"/>
              <a:t>Inter-departmental; inter-regional; international; inter-discipline</a:t>
            </a:r>
          </a:p>
          <a:p>
            <a:pPr lvl="1"/>
            <a:r>
              <a:rPr lang="en-GB" altLang="en-US" dirty="0"/>
              <a:t>Dissemination of knowledge about projects</a:t>
            </a:r>
          </a:p>
          <a:p>
            <a:pPr lvl="1"/>
            <a:r>
              <a:rPr lang="en-GB" altLang="en-US" dirty="0"/>
              <a:t>Flattened hierarchy- student/trainee/consultant</a:t>
            </a:r>
          </a:p>
          <a:p>
            <a:r>
              <a:rPr lang="en-GB" altLang="en-US" dirty="0"/>
              <a:t>Central Meritocratic authorship</a:t>
            </a:r>
          </a:p>
        </p:txBody>
      </p:sp>
    </p:spTree>
    <p:extLst>
      <p:ext uri="{BB962C8B-B14F-4D97-AF65-F5344CB8AC3E}">
        <p14:creationId xmlns:p14="http://schemas.microsoft.com/office/powerpoint/2010/main" val="398903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“10/90 Gap”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8113"/>
            <a:ext cx="8032750" cy="4984750"/>
          </a:xfrm>
        </p:spPr>
        <p:txBody>
          <a:bodyPr/>
          <a:lstStyle/>
          <a:p>
            <a:r>
              <a:rPr lang="en-GB" altLang="en-US" dirty="0"/>
              <a:t>Absence of local research for local needs</a:t>
            </a:r>
          </a:p>
          <a:p>
            <a:pPr lvl="1"/>
            <a:r>
              <a:rPr lang="en-GB" altLang="en-US" dirty="0"/>
              <a:t>HIV in surgical outcomes</a:t>
            </a:r>
          </a:p>
          <a:p>
            <a:pPr lvl="1"/>
            <a:r>
              <a:rPr lang="en-GB" altLang="en-US" dirty="0"/>
              <a:t>TB as a surgical disease</a:t>
            </a:r>
          </a:p>
          <a:p>
            <a:pPr lvl="1"/>
            <a:r>
              <a:rPr lang="en-GB" altLang="en-US" dirty="0"/>
              <a:t>Late stage cancer management strategies</a:t>
            </a:r>
          </a:p>
          <a:p>
            <a:pPr lvl="1"/>
            <a:r>
              <a:rPr lang="en-ZA" altLang="en-US" dirty="0"/>
              <a:t>Low resources solutions &amp; guidelines</a:t>
            </a:r>
            <a:endParaRPr lang="en-GB" altLang="en-US" dirty="0"/>
          </a:p>
          <a:p>
            <a:r>
              <a:rPr lang="en-GB" altLang="en-US" dirty="0"/>
              <a:t>1% biomedical research publications from SSA</a:t>
            </a:r>
          </a:p>
          <a:p>
            <a:r>
              <a:rPr lang="en-GB" altLang="en-US" dirty="0"/>
              <a:t>North-South collaborations</a:t>
            </a:r>
          </a:p>
          <a:p>
            <a:pPr lvl="1"/>
            <a:r>
              <a:rPr lang="en-GB" altLang="en-US" dirty="0"/>
              <a:t>Capacity building</a:t>
            </a:r>
          </a:p>
          <a:p>
            <a:pPr lvl="1"/>
            <a:r>
              <a:rPr lang="en-GB" altLang="en-US" dirty="0"/>
              <a:t>Unmatched agendas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941388" y="6296660"/>
            <a:ext cx="7593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GB" altLang="en-US" sz="800" dirty="0"/>
              <a:t>Rahman M, Fukui T (2003) Biomedical publication–global profile and trend. Public Health 117: 274–280. </a:t>
            </a:r>
            <a:r>
              <a:rPr lang="en-GB" altLang="en-US" sz="800" dirty="0" err="1"/>
              <a:t>doi</a:t>
            </a:r>
            <a:r>
              <a:rPr lang="en-GB" altLang="en-US" sz="800" dirty="0"/>
              <a:t>: 10.1016/s0033-3506(03)00068-4</a:t>
            </a:r>
          </a:p>
          <a:p>
            <a:pPr eaLnBrk="1" hangingPunct="1"/>
            <a:r>
              <a:rPr lang="en-GB" altLang="en-US" sz="800" dirty="0" err="1"/>
              <a:t>Binka</a:t>
            </a:r>
            <a:r>
              <a:rPr lang="en-GB" altLang="en-US" sz="800" dirty="0"/>
              <a:t> F (2005) Editorial: north-south research collaborations: a move towards a true partnership? Trop Med </a:t>
            </a:r>
            <a:r>
              <a:rPr lang="en-GB" altLang="en-US" sz="800" dirty="0" err="1"/>
              <a:t>Int</a:t>
            </a:r>
            <a:r>
              <a:rPr lang="en-GB" altLang="en-US" sz="800" dirty="0"/>
              <a:t> Health 10: 207–209. </a:t>
            </a:r>
            <a:r>
              <a:rPr lang="en-GB" altLang="en-US" sz="800" dirty="0" err="1"/>
              <a:t>doi</a:t>
            </a:r>
            <a:r>
              <a:rPr lang="en-GB" altLang="en-US" sz="800" dirty="0"/>
              <a:t>: 10.1111/j.1365-3156.2004.01373.x</a:t>
            </a:r>
            <a:endParaRPr lang="en-GB" altLang="en-US" sz="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EASC Fin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24" y="257595"/>
            <a:ext cx="2244676" cy="11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2"/>
          <p:cNvSpPr>
            <a:spLocks noChangeArrowheads="1"/>
          </p:cNvSpPr>
          <p:nvPr/>
        </p:nvSpPr>
        <p:spPr bwMode="auto">
          <a:xfrm>
            <a:off x="2051050" y="-13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08" y="3660147"/>
            <a:ext cx="3816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+27 72 776 8553</a:t>
            </a:r>
            <a:br>
              <a:rPr lang="en-ZA" sz="24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</a:br>
            <a:r>
              <a:rPr lang="en-ZA" sz="24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rayne.sarah@gmail.com</a:t>
            </a:r>
            <a:br>
              <a:rPr lang="en-ZA" sz="24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</a:br>
            <a:r>
              <a:rPr lang="en-ZA" sz="24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@</a:t>
            </a:r>
            <a:r>
              <a:rPr lang="en-ZA" sz="24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DrSarahRayne</a:t>
            </a:r>
            <a:endParaRPr lang="en-GB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7167074" y="1294094"/>
            <a:ext cx="1709176" cy="63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0"/>
              </a:spcBef>
            </a:pPr>
            <a:r>
              <a:rPr lang="en-GB" sz="1600" b="1" dirty="0">
                <a:latin typeface="Berlin Sans FB Demi" panose="020E0802020502020306" pitchFamily="34" charset="0"/>
              </a:rPr>
              <a:t>Program for equitable access in surgical care</a:t>
            </a:r>
            <a:endParaRPr lang="en-GB" sz="1200" dirty="0">
              <a:latin typeface="Berlin Sans FB Demi" panose="020E080202050202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2350" y="1915753"/>
            <a:ext cx="2587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peasc.org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globalsurg.org</a:t>
            </a:r>
            <a:endParaRPr lang="en-GB" sz="3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9435" y="4117088"/>
            <a:ext cx="1101584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latin typeface="+mn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2500" y="5737225"/>
            <a:ext cx="422583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latin typeface="+mn-lt"/>
              </a:rPr>
              <a:t>Any 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75" y="342134"/>
            <a:ext cx="2318800" cy="1749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829469" y="6586766"/>
            <a:ext cx="7593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Cambria" panose="02040503050406030204" pitchFamily="18" charset="0"/>
              </a:rPr>
              <a:t>http://sciencewatch.com/sites/sw/files/sw-article/media/globalresearchreport-africa.pdf</a:t>
            </a:r>
            <a:endParaRPr lang="en-GB" altLang="en-US" sz="800" dirty="0">
              <a:latin typeface="Cambria" panose="02040503050406030204" pitchFamily="18" charset="0"/>
            </a:endParaRPr>
          </a:p>
        </p:txBody>
      </p:sp>
      <p:pic>
        <p:nvPicPr>
          <p:cNvPr id="4" name="Picture 3" descr="Global Research Report - Africa - globalresearchreport-africa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1517" r="8915" b="3247"/>
          <a:stretch/>
        </p:blipFill>
        <p:spPr>
          <a:xfrm>
            <a:off x="2419643" y="35057"/>
            <a:ext cx="6724357" cy="68229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6039" y="5631765"/>
            <a:ext cx="3892062" cy="712763"/>
          </a:xfrm>
        </p:spPr>
        <p:txBody>
          <a:bodyPr/>
          <a:lstStyle/>
          <a:p>
            <a:r>
              <a:rPr lang="en-GB" altLang="en-US" dirty="0"/>
              <a:t>Inter-continental</a:t>
            </a:r>
          </a:p>
        </p:txBody>
      </p:sp>
    </p:spTree>
    <p:extLst>
      <p:ext uri="{BB962C8B-B14F-4D97-AF65-F5344CB8AC3E}">
        <p14:creationId xmlns:p14="http://schemas.microsoft.com/office/powerpoint/2010/main" val="421081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 descr="1301.5159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23906" r="29831"/>
          <a:stretch/>
        </p:blipFill>
        <p:spPr bwMode="auto">
          <a:xfrm>
            <a:off x="2816352" y="609600"/>
            <a:ext cx="6304655" cy="624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941388" y="6600352"/>
            <a:ext cx="7593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ZA" altLang="en-US" sz="800" dirty="0">
                <a:latin typeface="Cambria" panose="02040503050406030204" pitchFamily="18" charset="0"/>
              </a:rPr>
              <a:t>International collaboration clusters in Africa Jonathan Adams(1) Karen Gurney(1) Daniel Hook(2) and </a:t>
            </a:r>
            <a:r>
              <a:rPr lang="en-ZA" altLang="en-US" sz="800" dirty="0" err="1">
                <a:latin typeface="Cambria" panose="02040503050406030204" pitchFamily="18" charset="0"/>
              </a:rPr>
              <a:t>Loet</a:t>
            </a:r>
            <a:r>
              <a:rPr lang="en-ZA" altLang="en-US" sz="800" dirty="0">
                <a:latin typeface="Cambria" panose="02040503050406030204" pitchFamily="18" charset="0"/>
              </a:rPr>
              <a:t> </a:t>
            </a:r>
            <a:r>
              <a:rPr lang="en-ZA" altLang="en-US" sz="800" dirty="0" err="1">
                <a:latin typeface="Cambria" panose="02040503050406030204" pitchFamily="18" charset="0"/>
              </a:rPr>
              <a:t>Leydesdorff</a:t>
            </a:r>
            <a:r>
              <a:rPr lang="en-ZA" altLang="en-US" sz="800" dirty="0">
                <a:latin typeface="Cambria" panose="02040503050406030204" pitchFamily="18" charset="0"/>
              </a:rPr>
              <a:t>(3</a:t>
            </a:r>
            <a:endParaRPr lang="en-GB" altLang="en-US" sz="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1388" y="430262"/>
            <a:ext cx="2883408" cy="1277556"/>
          </a:xfrm>
        </p:spPr>
        <p:txBody>
          <a:bodyPr/>
          <a:lstStyle/>
          <a:p>
            <a:r>
              <a:rPr lang="en-ZA" sz="2000" dirty="0"/>
              <a:t>More than 5 publications</a:t>
            </a:r>
          </a:p>
          <a:p>
            <a:r>
              <a:rPr lang="en-ZA" sz="2000" dirty="0"/>
              <a:t>More than 5 years</a:t>
            </a: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16039" y="5631765"/>
            <a:ext cx="3892062" cy="7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anose="02040503050406030204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anose="02040503050406030204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anose="02040503050406030204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anose="02040503050406030204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dirty="0"/>
              <a:t>Intra-continental</a:t>
            </a:r>
          </a:p>
        </p:txBody>
      </p:sp>
    </p:spTree>
    <p:extLst>
      <p:ext uri="{BB962C8B-B14F-4D97-AF65-F5344CB8AC3E}">
        <p14:creationId xmlns:p14="http://schemas.microsoft.com/office/powerpoint/2010/main" val="159413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18170" r="13137" b="16032"/>
          <a:stretch/>
        </p:blipFill>
        <p:spPr>
          <a:xfrm>
            <a:off x="842682" y="206188"/>
            <a:ext cx="6866965" cy="3585883"/>
          </a:xfrm>
          <a:prstGeom prst="rect">
            <a:avLst/>
          </a:prstGeom>
        </p:spPr>
      </p:pic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8499" r="13529" b="13235"/>
          <a:stretch/>
        </p:blipFill>
        <p:spPr>
          <a:xfrm>
            <a:off x="2205317" y="2859741"/>
            <a:ext cx="6813177" cy="372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6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18170" r="13137" b="16032"/>
          <a:stretch/>
        </p:blipFill>
        <p:spPr>
          <a:xfrm>
            <a:off x="842682" y="206188"/>
            <a:ext cx="6866965" cy="3585883"/>
          </a:xfrm>
          <a:prstGeom prst="rect">
            <a:avLst/>
          </a:prstGeom>
        </p:spPr>
      </p:pic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8499" r="13529" b="13235"/>
          <a:stretch/>
        </p:blipFill>
        <p:spPr>
          <a:xfrm>
            <a:off x="2205317" y="2859741"/>
            <a:ext cx="6813177" cy="372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62518" y="3792071"/>
            <a:ext cx="2223247" cy="9412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62517" y="4876800"/>
            <a:ext cx="2223247" cy="9412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6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18170" r="13137" b="16032"/>
          <a:stretch/>
        </p:blipFill>
        <p:spPr>
          <a:xfrm>
            <a:off x="842682" y="206188"/>
            <a:ext cx="6866965" cy="3585883"/>
          </a:xfrm>
          <a:prstGeom prst="rect">
            <a:avLst/>
          </a:prstGeom>
        </p:spPr>
      </p:pic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8499" r="13529" b="13235"/>
          <a:stretch/>
        </p:blipFill>
        <p:spPr>
          <a:xfrm>
            <a:off x="2205317" y="2859741"/>
            <a:ext cx="6813177" cy="372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62518" y="3792071"/>
            <a:ext cx="2223247" cy="9412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62517" y="4876800"/>
            <a:ext cx="2223247" cy="9412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866499" y="1306564"/>
            <a:ext cx="6488517" cy="127755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8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4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50000"/>
              </a:lnSpc>
              <a:buNone/>
            </a:pPr>
            <a:r>
              <a:rPr lang="en-ZA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ABCD</a:t>
            </a:r>
          </a:p>
        </p:txBody>
      </p:sp>
    </p:spTree>
    <p:extLst>
      <p:ext uri="{BB962C8B-B14F-4D97-AF65-F5344CB8AC3E}">
        <p14:creationId xmlns:p14="http://schemas.microsoft.com/office/powerpoint/2010/main" val="165254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18170" r="13137" b="16032"/>
          <a:stretch/>
        </p:blipFill>
        <p:spPr>
          <a:xfrm>
            <a:off x="842682" y="206188"/>
            <a:ext cx="6866965" cy="3585883"/>
          </a:xfrm>
          <a:prstGeom prst="rect">
            <a:avLst/>
          </a:prstGeom>
        </p:spPr>
      </p:pic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8499" r="13529" b="13235"/>
          <a:stretch/>
        </p:blipFill>
        <p:spPr>
          <a:xfrm>
            <a:off x="2205317" y="2859741"/>
            <a:ext cx="6813177" cy="372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62518" y="3792071"/>
            <a:ext cx="2223247" cy="9412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62517" y="4876800"/>
            <a:ext cx="2223247" cy="9412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866499" y="1306564"/>
            <a:ext cx="6488517" cy="127755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8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4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50000"/>
              </a:lnSpc>
              <a:buNone/>
            </a:pPr>
            <a:r>
              <a:rPr lang="en-ZA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ABCD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Z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Z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lways</a:t>
            </a:r>
            <a:r>
              <a:rPr lang="en-Z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</a:t>
            </a:r>
            <a:r>
              <a:rPr lang="en-Z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Z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</a:t>
            </a:r>
            <a:r>
              <a:rPr lang="en-Z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ollecting</a:t>
            </a:r>
            <a:r>
              <a:rPr lang="en-Z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</a:t>
            </a:r>
            <a:r>
              <a:rPr lang="en-Z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</a:t>
            </a:r>
            <a:endParaRPr lang="en-GB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360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Blank Template 2015" id="{44299ACD-DFB1-4B36-81B1-E9E317C45F68}" vid="{548CD4F9-BB21-439C-9495-3C9AAB054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Blank Template 2015</Template>
  <TotalTime>6113</TotalTime>
  <Words>818</Words>
  <Application>Microsoft Office PowerPoint</Application>
  <PresentationFormat>On-screen Show (4:3)</PresentationFormat>
  <Paragraphs>186</Paragraphs>
  <Slides>30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Berlin Sans FB Demi</vt:lpstr>
      <vt:lpstr>Calibri</vt:lpstr>
      <vt:lpstr>Cambria</vt:lpstr>
      <vt:lpstr>Courier New</vt:lpstr>
      <vt:lpstr>Trebuchet MS</vt:lpstr>
      <vt:lpstr>Wingdings 3</vt:lpstr>
      <vt:lpstr>Facet</vt:lpstr>
      <vt:lpstr>MSPhotoEd.3</vt:lpstr>
      <vt:lpstr>Improving collaborations: Research for global oncological and surgical care</vt:lpstr>
      <vt:lpstr>The “10/90 Gap”</vt:lpstr>
      <vt:lpstr>The “10/90 Gap”</vt:lpstr>
      <vt:lpstr>Inter-continental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barriers to clinical research </vt:lpstr>
      <vt:lpstr>Possible barriers to clinical research </vt:lpstr>
      <vt:lpstr>Possible barriers to clinical research </vt:lpstr>
      <vt:lpstr>PowerPoint Presentation</vt:lpstr>
      <vt:lpstr>Possible barriers to clinical research </vt:lpstr>
      <vt:lpstr>PowerPoint Presentation</vt:lpstr>
      <vt:lpstr>PowerPoint Presentation</vt:lpstr>
      <vt:lpstr>PowerPoint Presentation</vt:lpstr>
      <vt:lpstr>SSI rate (%)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Local-National-Global picture</vt:lpstr>
      <vt:lpstr>Local-National-Global picture</vt:lpstr>
      <vt:lpstr>Local-National-Global picture</vt:lpstr>
      <vt:lpstr>Local-National-Global picture</vt:lpstr>
      <vt:lpstr>Summary: building capacity for multi-centre audits and studies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capacity and collaboration: Local and global possibilities in surgery</dc:title>
  <dc:creator>Sarah Rayne</dc:creator>
  <cp:lastModifiedBy>Sarah Rayne</cp:lastModifiedBy>
  <cp:revision>75</cp:revision>
  <dcterms:created xsi:type="dcterms:W3CDTF">2015-06-09T07:48:57Z</dcterms:created>
  <dcterms:modified xsi:type="dcterms:W3CDTF">2017-03-09T08:07:07Z</dcterms:modified>
</cp:coreProperties>
</file>