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0" r:id="rId5"/>
    <p:sldId id="274" r:id="rId6"/>
    <p:sldId id="275" r:id="rId7"/>
    <p:sldId id="271" r:id="rId8"/>
    <p:sldId id="276" r:id="rId9"/>
    <p:sldId id="277" r:id="rId10"/>
    <p:sldId id="278" r:id="rId11"/>
    <p:sldId id="279" r:id="rId12"/>
    <p:sldId id="261" r:id="rId13"/>
    <p:sldId id="264" r:id="rId14"/>
    <p:sldId id="280" r:id="rId15"/>
    <p:sldId id="265" r:id="rId16"/>
    <p:sldId id="267" r:id="rId17"/>
    <p:sldId id="268" r:id="rId18"/>
    <p:sldId id="273" r:id="rId19"/>
    <p:sldId id="287" r:id="rId20"/>
    <p:sldId id="281" r:id="rId21"/>
    <p:sldId id="282" r:id="rId22"/>
    <p:sldId id="284" r:id="rId23"/>
    <p:sldId id="285" r:id="rId24"/>
    <p:sldId id="286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C2520C-8E12-45D8-8F70-407AA6DD55F7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B7330CB3-02B2-485B-9054-D4DB17C88114}">
      <dgm:prSet phldrT="[Text]"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accent2"/>
              </a:solidFill>
            </a:rPr>
            <a:t>Didactic Modules</a:t>
          </a:r>
          <a:endParaRPr lang="en-US" sz="2000" b="1" dirty="0">
            <a:solidFill>
              <a:schemeClr val="accent2"/>
            </a:solidFill>
          </a:endParaRPr>
        </a:p>
      </dgm:t>
    </dgm:pt>
    <dgm:pt modelId="{BBD2E2C4-0E3E-4266-A2F5-52CB932207F0}" type="parTrans" cxnId="{01BE39E1-34A1-4AE1-B798-2CA1979D8A12}">
      <dgm:prSet/>
      <dgm:spPr/>
      <dgm:t>
        <a:bodyPr/>
        <a:lstStyle/>
        <a:p>
          <a:endParaRPr lang="en-US"/>
        </a:p>
      </dgm:t>
    </dgm:pt>
    <dgm:pt modelId="{CABD3849-EA11-43CB-BEA8-771A83B831AF}" type="sibTrans" cxnId="{01BE39E1-34A1-4AE1-B798-2CA1979D8A12}">
      <dgm:prSet/>
      <dgm:spPr/>
      <dgm:t>
        <a:bodyPr/>
        <a:lstStyle/>
        <a:p>
          <a:endParaRPr lang="en-US"/>
        </a:p>
      </dgm:t>
    </dgm:pt>
    <dgm:pt modelId="{FBA93159-87EA-4CA5-9292-12E2297E16DD}">
      <dgm:prSet phldrT="[Text]" custT="1"/>
      <dgm:spPr>
        <a:solidFill>
          <a:srgbClr val="EAEAEA"/>
        </a:solidFill>
      </dgm:spPr>
      <dgm:t>
        <a:bodyPr/>
        <a:lstStyle/>
        <a:p>
          <a:r>
            <a:rPr lang="en-US" sz="2400" dirty="0" smtClean="0">
              <a:solidFill>
                <a:schemeClr val="accent3"/>
              </a:solidFill>
            </a:rPr>
            <a:t>Mentorship</a:t>
          </a:r>
          <a:endParaRPr lang="en-US" sz="2400" dirty="0">
            <a:solidFill>
              <a:schemeClr val="accent3"/>
            </a:solidFill>
          </a:endParaRPr>
        </a:p>
      </dgm:t>
    </dgm:pt>
    <dgm:pt modelId="{C1EE8703-91F6-4EE4-AABF-2499545FE745}" type="parTrans" cxnId="{F6CFAE30-1208-4865-A543-401500DA594C}">
      <dgm:prSet/>
      <dgm:spPr/>
      <dgm:t>
        <a:bodyPr/>
        <a:lstStyle/>
        <a:p>
          <a:endParaRPr lang="en-US"/>
        </a:p>
      </dgm:t>
    </dgm:pt>
    <dgm:pt modelId="{D9350E65-8B5C-475C-8F3F-7D109F519C4C}" type="sibTrans" cxnId="{F6CFAE30-1208-4865-A543-401500DA594C}">
      <dgm:prSet/>
      <dgm:spPr/>
      <dgm:t>
        <a:bodyPr/>
        <a:lstStyle/>
        <a:p>
          <a:endParaRPr lang="en-US"/>
        </a:p>
      </dgm:t>
    </dgm:pt>
    <dgm:pt modelId="{49E98C37-578F-47C7-A3C4-837C56659B2F}">
      <dgm:prSet phldrT="[Text]" custT="1"/>
      <dgm:spPr>
        <a:solidFill>
          <a:srgbClr val="EAEAEA"/>
        </a:solidFill>
      </dgm:spPr>
      <dgm:t>
        <a:bodyPr/>
        <a:lstStyle/>
        <a:p>
          <a:r>
            <a:rPr lang="en-US" sz="2000" b="1" dirty="0" smtClean="0">
              <a:solidFill>
                <a:schemeClr val="accent2"/>
              </a:solidFill>
            </a:rPr>
            <a:t>Review of progress</a:t>
          </a:r>
          <a:endParaRPr lang="en-US" sz="2000" b="1" dirty="0">
            <a:solidFill>
              <a:schemeClr val="accent2"/>
            </a:solidFill>
          </a:endParaRPr>
        </a:p>
      </dgm:t>
    </dgm:pt>
    <dgm:pt modelId="{6DC78E39-ADE5-4089-8626-F0DCBD93D306}" type="parTrans" cxnId="{6C125BFC-51F0-4845-B7CE-C96EBADB93C7}">
      <dgm:prSet/>
      <dgm:spPr/>
      <dgm:t>
        <a:bodyPr/>
        <a:lstStyle/>
        <a:p>
          <a:endParaRPr lang="en-US"/>
        </a:p>
      </dgm:t>
    </dgm:pt>
    <dgm:pt modelId="{0880FA26-82AB-416A-90CC-9DD7AFB15F87}" type="sibTrans" cxnId="{6C125BFC-51F0-4845-B7CE-C96EBADB93C7}">
      <dgm:prSet/>
      <dgm:spPr/>
      <dgm:t>
        <a:bodyPr/>
        <a:lstStyle/>
        <a:p>
          <a:endParaRPr lang="en-US"/>
        </a:p>
      </dgm:t>
    </dgm:pt>
    <dgm:pt modelId="{5B66554E-3DBE-4E36-B519-148C749D1675}">
      <dgm:prSet phldrT="[Text]" custT="1"/>
      <dgm:spPr>
        <a:solidFill>
          <a:srgbClr val="EAEAEA"/>
        </a:solidFill>
      </dgm:spPr>
      <dgm:t>
        <a:bodyPr/>
        <a:lstStyle/>
        <a:p>
          <a:r>
            <a:rPr lang="en-US" sz="2000" b="1" dirty="0" smtClean="0">
              <a:solidFill>
                <a:schemeClr val="accent3"/>
              </a:solidFill>
            </a:rPr>
            <a:t>Mentorship &amp; implementation</a:t>
          </a:r>
          <a:endParaRPr lang="en-US" sz="2000" b="1" dirty="0">
            <a:solidFill>
              <a:schemeClr val="accent3"/>
            </a:solidFill>
          </a:endParaRPr>
        </a:p>
      </dgm:t>
    </dgm:pt>
    <dgm:pt modelId="{563E62B7-571F-4E58-8700-2007020C47EF}" type="parTrans" cxnId="{39D5A3E0-02A9-4476-9D59-F91C93AEBEC9}">
      <dgm:prSet/>
      <dgm:spPr/>
      <dgm:t>
        <a:bodyPr/>
        <a:lstStyle/>
        <a:p>
          <a:endParaRPr lang="en-US"/>
        </a:p>
      </dgm:t>
    </dgm:pt>
    <dgm:pt modelId="{2CF9260A-1190-47A4-9D69-D704BDC69F2B}" type="sibTrans" cxnId="{39D5A3E0-02A9-4476-9D59-F91C93AEBEC9}">
      <dgm:prSet/>
      <dgm:spPr/>
      <dgm:t>
        <a:bodyPr/>
        <a:lstStyle/>
        <a:p>
          <a:endParaRPr lang="en-US"/>
        </a:p>
      </dgm:t>
    </dgm:pt>
    <dgm:pt modelId="{B52DC468-0526-4F6B-8166-00F14DE96D83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B050"/>
              </a:solidFill>
            </a:rPr>
            <a:t>3 Week-long modules</a:t>
          </a:r>
          <a:endParaRPr lang="en-US" sz="1600" b="1" dirty="0">
            <a:solidFill>
              <a:srgbClr val="00B050"/>
            </a:solidFill>
          </a:endParaRPr>
        </a:p>
      </dgm:t>
    </dgm:pt>
    <dgm:pt modelId="{4D10B100-0D4D-470C-A2F3-E9B40CE49231}" type="parTrans" cxnId="{BD678A0C-7075-4BE5-B180-FF230C773ACC}">
      <dgm:prSet/>
      <dgm:spPr/>
      <dgm:t>
        <a:bodyPr/>
        <a:lstStyle/>
        <a:p>
          <a:endParaRPr lang="en-US"/>
        </a:p>
      </dgm:t>
    </dgm:pt>
    <dgm:pt modelId="{D9FDA9E2-7F8F-4F30-A8D8-606D5E882A0B}" type="sibTrans" cxnId="{BD678A0C-7075-4BE5-B180-FF230C773ACC}">
      <dgm:prSet/>
      <dgm:spPr/>
      <dgm:t>
        <a:bodyPr/>
        <a:lstStyle/>
        <a:p>
          <a:endParaRPr lang="en-US"/>
        </a:p>
      </dgm:t>
    </dgm:pt>
    <dgm:pt modelId="{CD295305-0DD0-4D81-AF80-CA58A58F493E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B050"/>
              </a:solidFill>
            </a:rPr>
            <a:t>6 Month mentorship and proposal writing</a:t>
          </a:r>
          <a:endParaRPr lang="en-US" sz="1800" b="1" dirty="0">
            <a:solidFill>
              <a:srgbClr val="00B050"/>
            </a:solidFill>
          </a:endParaRPr>
        </a:p>
      </dgm:t>
    </dgm:pt>
    <dgm:pt modelId="{577F288B-72F1-439D-97DF-294AB4DFACFC}" type="parTrans" cxnId="{91161625-8D28-459B-9316-58DC8714B0AF}">
      <dgm:prSet/>
      <dgm:spPr/>
      <dgm:t>
        <a:bodyPr/>
        <a:lstStyle/>
        <a:p>
          <a:endParaRPr lang="en-US"/>
        </a:p>
      </dgm:t>
    </dgm:pt>
    <dgm:pt modelId="{FDC03243-4F78-4249-B49B-2FF01FF62D72}" type="sibTrans" cxnId="{91161625-8D28-459B-9316-58DC8714B0AF}">
      <dgm:prSet/>
      <dgm:spPr/>
      <dgm:t>
        <a:bodyPr/>
        <a:lstStyle/>
        <a:p>
          <a:endParaRPr lang="en-US"/>
        </a:p>
      </dgm:t>
    </dgm:pt>
    <dgm:pt modelId="{BBAE47CA-D4A1-4429-A72F-B8071F0275C2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B050"/>
              </a:solidFill>
            </a:rPr>
            <a:t>2 days report back on progress</a:t>
          </a:r>
          <a:endParaRPr lang="en-US" sz="1800" b="1" dirty="0">
            <a:solidFill>
              <a:srgbClr val="00B050"/>
            </a:solidFill>
          </a:endParaRPr>
        </a:p>
      </dgm:t>
    </dgm:pt>
    <dgm:pt modelId="{EF4AAF85-0E64-4D4D-A672-916B12D37CA4}" type="parTrans" cxnId="{363270B3-4736-4933-A612-0B716ACA8207}">
      <dgm:prSet/>
      <dgm:spPr/>
      <dgm:t>
        <a:bodyPr/>
        <a:lstStyle/>
        <a:p>
          <a:endParaRPr lang="en-US"/>
        </a:p>
      </dgm:t>
    </dgm:pt>
    <dgm:pt modelId="{B0C202FA-F899-48AF-A1FE-896B7F97BCDA}" type="sibTrans" cxnId="{363270B3-4736-4933-A612-0B716ACA8207}">
      <dgm:prSet/>
      <dgm:spPr/>
      <dgm:t>
        <a:bodyPr/>
        <a:lstStyle/>
        <a:p>
          <a:endParaRPr lang="en-US"/>
        </a:p>
      </dgm:t>
    </dgm:pt>
    <dgm:pt modelId="{E987A2D0-2AB4-45D9-8B93-980A6146A6FB}">
      <dgm:prSet phldrT="[Text]" custT="1"/>
      <dgm:spPr/>
      <dgm:t>
        <a:bodyPr/>
        <a:lstStyle/>
        <a:p>
          <a:pPr algn="ctr"/>
          <a:r>
            <a:rPr lang="en-US" sz="1800" b="1" dirty="0" smtClean="0">
              <a:solidFill>
                <a:srgbClr val="00B050"/>
              </a:solidFill>
            </a:rPr>
            <a:t>Sustained life long mentorship and implementation</a:t>
          </a:r>
          <a:endParaRPr lang="en-US" sz="1800" b="1" dirty="0">
            <a:solidFill>
              <a:srgbClr val="00B050"/>
            </a:solidFill>
          </a:endParaRPr>
        </a:p>
      </dgm:t>
    </dgm:pt>
    <dgm:pt modelId="{A3E0AEBF-0991-4D15-9CCB-6DA054EF7363}" type="parTrans" cxnId="{36F3B008-FE2F-4548-8595-6C199C635152}">
      <dgm:prSet/>
      <dgm:spPr/>
      <dgm:t>
        <a:bodyPr/>
        <a:lstStyle/>
        <a:p>
          <a:endParaRPr lang="en-US"/>
        </a:p>
      </dgm:t>
    </dgm:pt>
    <dgm:pt modelId="{CEADEE5A-9067-4DA1-87F7-E45BDC7A5A57}" type="sibTrans" cxnId="{36F3B008-FE2F-4548-8595-6C199C635152}">
      <dgm:prSet/>
      <dgm:spPr/>
      <dgm:t>
        <a:bodyPr/>
        <a:lstStyle/>
        <a:p>
          <a:endParaRPr lang="en-US"/>
        </a:p>
      </dgm:t>
    </dgm:pt>
    <dgm:pt modelId="{F33757C0-B58A-4C96-84BC-81EA0C288C18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B050"/>
              </a:solidFill>
            </a:rPr>
            <a:t>Introduction</a:t>
          </a:r>
          <a:endParaRPr lang="en-US" sz="1600" b="1" dirty="0">
            <a:solidFill>
              <a:srgbClr val="00B050"/>
            </a:solidFill>
          </a:endParaRPr>
        </a:p>
      </dgm:t>
    </dgm:pt>
    <dgm:pt modelId="{B27E5596-F976-4AC0-8673-D7D37E3D0FC8}" type="parTrans" cxnId="{5B14436C-9D1D-4172-A507-2BDA713BC028}">
      <dgm:prSet/>
      <dgm:spPr/>
      <dgm:t>
        <a:bodyPr/>
        <a:lstStyle/>
        <a:p>
          <a:endParaRPr lang="en-US"/>
        </a:p>
      </dgm:t>
    </dgm:pt>
    <dgm:pt modelId="{16643BD1-B8BB-4A44-9675-6ADC3F2D1E8C}" type="sibTrans" cxnId="{5B14436C-9D1D-4172-A507-2BDA713BC028}">
      <dgm:prSet/>
      <dgm:spPr/>
      <dgm:t>
        <a:bodyPr/>
        <a:lstStyle/>
        <a:p>
          <a:endParaRPr lang="en-US"/>
        </a:p>
      </dgm:t>
    </dgm:pt>
    <dgm:pt modelId="{1F37780F-EB0E-490E-9582-9A6C1822B22A}" type="pres">
      <dgm:prSet presAssocID="{73C2520C-8E12-45D8-8F70-407AA6DD55F7}" presName="Name0" presStyleCnt="0">
        <dgm:presLayoutVars>
          <dgm:dir/>
          <dgm:animLvl val="lvl"/>
          <dgm:resizeHandles val="exact"/>
        </dgm:presLayoutVars>
      </dgm:prSet>
      <dgm:spPr/>
    </dgm:pt>
    <dgm:pt modelId="{AE3D31B9-303D-41DA-B4F5-665FD3FB866E}" type="pres">
      <dgm:prSet presAssocID="{B7330CB3-02B2-485B-9054-D4DB17C88114}" presName="composite" presStyleCnt="0"/>
      <dgm:spPr/>
    </dgm:pt>
    <dgm:pt modelId="{10862108-4EE1-4E93-B24F-BA0BF9E87738}" type="pres">
      <dgm:prSet presAssocID="{B7330CB3-02B2-485B-9054-D4DB17C88114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A4B16-9AF7-4388-B78C-271697345B79}" type="pres">
      <dgm:prSet presAssocID="{B7330CB3-02B2-485B-9054-D4DB17C88114}" presName="desTx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AE0F6-3FB5-478E-BBA9-97D75B939D9A}" type="pres">
      <dgm:prSet presAssocID="{CABD3849-EA11-43CB-BEA8-771A83B831AF}" presName="space" presStyleCnt="0"/>
      <dgm:spPr/>
    </dgm:pt>
    <dgm:pt modelId="{CA5D1558-6A2C-41DF-8833-A207D9FB79BE}" type="pres">
      <dgm:prSet presAssocID="{FBA93159-87EA-4CA5-9292-12E2297E16DD}" presName="composite" presStyleCnt="0"/>
      <dgm:spPr/>
    </dgm:pt>
    <dgm:pt modelId="{67D3562D-8086-4AA8-998E-10D31CFB2F40}" type="pres">
      <dgm:prSet presAssocID="{FBA93159-87EA-4CA5-9292-12E2297E16DD}" presName="parTx" presStyleLbl="node1" presStyleIdx="1" presStyleCnt="4" custScaleX="1319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E80D8-0E57-4465-A5F1-87AB29D67718}" type="pres">
      <dgm:prSet presAssocID="{FBA93159-87EA-4CA5-9292-12E2297E16DD}" presName="desTx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D5992-5EA6-421B-BD8D-DEB65F8CD58F}" type="pres">
      <dgm:prSet presAssocID="{D9350E65-8B5C-475C-8F3F-7D109F519C4C}" presName="space" presStyleCnt="0"/>
      <dgm:spPr/>
    </dgm:pt>
    <dgm:pt modelId="{CE812560-9181-4F1F-97F0-62DF2EB8DCAD}" type="pres">
      <dgm:prSet presAssocID="{49E98C37-578F-47C7-A3C4-837C56659B2F}" presName="composite" presStyleCnt="0"/>
      <dgm:spPr/>
    </dgm:pt>
    <dgm:pt modelId="{F4B59942-C029-4508-9424-C33267D41DF1}" type="pres">
      <dgm:prSet presAssocID="{49E98C37-578F-47C7-A3C4-837C56659B2F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7D3BE-F980-4528-8BDE-8277E531AE27}" type="pres">
      <dgm:prSet presAssocID="{49E98C37-578F-47C7-A3C4-837C56659B2F}" presName="desTx" presStyleLbl="revTx" presStyleIdx="2" presStyleCnt="4" custScaleX="120343" custLinFactNeighborX="6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FE1C3-A08F-434B-94BA-95A10C8B041C}" type="pres">
      <dgm:prSet presAssocID="{0880FA26-82AB-416A-90CC-9DD7AFB15F87}" presName="space" presStyleCnt="0"/>
      <dgm:spPr/>
    </dgm:pt>
    <dgm:pt modelId="{DF647FCE-0B71-4401-A5F8-CD6529FA3BFB}" type="pres">
      <dgm:prSet presAssocID="{5B66554E-3DBE-4E36-B519-148C749D1675}" presName="composite" presStyleCnt="0"/>
      <dgm:spPr/>
    </dgm:pt>
    <dgm:pt modelId="{1F43DBA6-3696-42FE-818C-EBC765CFA531}" type="pres">
      <dgm:prSet presAssocID="{5B66554E-3DBE-4E36-B519-148C749D1675}" presName="parTx" presStyleLbl="node1" presStyleIdx="3" presStyleCnt="4" custScaleX="1325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9C00E-0EDF-4A55-BC9B-B7A543ED1FE2}" type="pres">
      <dgm:prSet presAssocID="{5B66554E-3DBE-4E36-B519-148C749D1675}" presName="desTx" presStyleLbl="revTx" presStyleIdx="3" presStyleCnt="4" custScaleX="112912" custLinFactNeighborX="16828" custLinFactNeighborY="-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EF8354-4748-4D27-8F6F-F8328C7DC113}" type="presOf" srcId="{CD295305-0DD0-4D81-AF80-CA58A58F493E}" destId="{A49E80D8-0E57-4465-A5F1-87AB29D67718}" srcOrd="0" destOrd="0" presId="urn:microsoft.com/office/officeart/2005/8/layout/chevron1"/>
    <dgm:cxn modelId="{01BE39E1-34A1-4AE1-B798-2CA1979D8A12}" srcId="{73C2520C-8E12-45D8-8F70-407AA6DD55F7}" destId="{B7330CB3-02B2-485B-9054-D4DB17C88114}" srcOrd="0" destOrd="0" parTransId="{BBD2E2C4-0E3E-4266-A2F5-52CB932207F0}" sibTransId="{CABD3849-EA11-43CB-BEA8-771A83B831AF}"/>
    <dgm:cxn modelId="{EB7CFD84-411C-4D6D-98F9-8A7AE32D6E78}" type="presOf" srcId="{B7330CB3-02B2-485B-9054-D4DB17C88114}" destId="{10862108-4EE1-4E93-B24F-BA0BF9E87738}" srcOrd="0" destOrd="0" presId="urn:microsoft.com/office/officeart/2005/8/layout/chevron1"/>
    <dgm:cxn modelId="{2FC4F3D5-03E0-46AA-B824-A8B58D93DFBA}" type="presOf" srcId="{FBA93159-87EA-4CA5-9292-12E2297E16DD}" destId="{67D3562D-8086-4AA8-998E-10D31CFB2F40}" srcOrd="0" destOrd="0" presId="urn:microsoft.com/office/officeart/2005/8/layout/chevron1"/>
    <dgm:cxn modelId="{6A0A3CF6-FC3B-4C48-A1BE-88DC6D3CC316}" type="presOf" srcId="{B52DC468-0526-4F6B-8166-00F14DE96D83}" destId="{C5DA4B16-9AF7-4388-B78C-271697345B79}" srcOrd="0" destOrd="1" presId="urn:microsoft.com/office/officeart/2005/8/layout/chevron1"/>
    <dgm:cxn modelId="{6C125BFC-51F0-4845-B7CE-C96EBADB93C7}" srcId="{73C2520C-8E12-45D8-8F70-407AA6DD55F7}" destId="{49E98C37-578F-47C7-A3C4-837C56659B2F}" srcOrd="2" destOrd="0" parTransId="{6DC78E39-ADE5-4089-8626-F0DCBD93D306}" sibTransId="{0880FA26-82AB-416A-90CC-9DD7AFB15F87}"/>
    <dgm:cxn modelId="{BD678A0C-7075-4BE5-B180-FF230C773ACC}" srcId="{B7330CB3-02B2-485B-9054-D4DB17C88114}" destId="{B52DC468-0526-4F6B-8166-00F14DE96D83}" srcOrd="1" destOrd="0" parTransId="{4D10B100-0D4D-470C-A2F3-E9B40CE49231}" sibTransId="{D9FDA9E2-7F8F-4F30-A8D8-606D5E882A0B}"/>
    <dgm:cxn modelId="{87D5B37E-5DF3-4BC4-B828-67A6AD4732F4}" type="presOf" srcId="{E987A2D0-2AB4-45D9-8B93-980A6146A6FB}" destId="{AF59C00E-0EDF-4A55-BC9B-B7A543ED1FE2}" srcOrd="0" destOrd="0" presId="urn:microsoft.com/office/officeart/2005/8/layout/chevron1"/>
    <dgm:cxn modelId="{5B14436C-9D1D-4172-A507-2BDA713BC028}" srcId="{B7330CB3-02B2-485B-9054-D4DB17C88114}" destId="{F33757C0-B58A-4C96-84BC-81EA0C288C18}" srcOrd="0" destOrd="0" parTransId="{B27E5596-F976-4AC0-8673-D7D37E3D0FC8}" sibTransId="{16643BD1-B8BB-4A44-9675-6ADC3F2D1E8C}"/>
    <dgm:cxn modelId="{3DADE6BC-B2A8-4086-8B48-DE55ACE4CBB0}" type="presOf" srcId="{F33757C0-B58A-4C96-84BC-81EA0C288C18}" destId="{C5DA4B16-9AF7-4388-B78C-271697345B79}" srcOrd="0" destOrd="0" presId="urn:microsoft.com/office/officeart/2005/8/layout/chevron1"/>
    <dgm:cxn modelId="{DE1A5309-6BBE-4BD0-96A9-1833A6AA133E}" type="presOf" srcId="{73C2520C-8E12-45D8-8F70-407AA6DD55F7}" destId="{1F37780F-EB0E-490E-9582-9A6C1822B22A}" srcOrd="0" destOrd="0" presId="urn:microsoft.com/office/officeart/2005/8/layout/chevron1"/>
    <dgm:cxn modelId="{F6CFAE30-1208-4865-A543-401500DA594C}" srcId="{73C2520C-8E12-45D8-8F70-407AA6DD55F7}" destId="{FBA93159-87EA-4CA5-9292-12E2297E16DD}" srcOrd="1" destOrd="0" parTransId="{C1EE8703-91F6-4EE4-AABF-2499545FE745}" sibTransId="{D9350E65-8B5C-475C-8F3F-7D109F519C4C}"/>
    <dgm:cxn modelId="{363270B3-4736-4933-A612-0B716ACA8207}" srcId="{49E98C37-578F-47C7-A3C4-837C56659B2F}" destId="{BBAE47CA-D4A1-4429-A72F-B8071F0275C2}" srcOrd="0" destOrd="0" parTransId="{EF4AAF85-0E64-4D4D-A672-916B12D37CA4}" sibTransId="{B0C202FA-F899-48AF-A1FE-896B7F97BCDA}"/>
    <dgm:cxn modelId="{36F3B008-FE2F-4548-8595-6C199C635152}" srcId="{5B66554E-3DBE-4E36-B519-148C749D1675}" destId="{E987A2D0-2AB4-45D9-8B93-980A6146A6FB}" srcOrd="0" destOrd="0" parTransId="{A3E0AEBF-0991-4D15-9CCB-6DA054EF7363}" sibTransId="{CEADEE5A-9067-4DA1-87F7-E45BDC7A5A57}"/>
    <dgm:cxn modelId="{9E8F6C49-7AAB-4E02-8EFD-00233FC8FB0D}" type="presOf" srcId="{BBAE47CA-D4A1-4429-A72F-B8071F0275C2}" destId="{9B77D3BE-F980-4528-8BDE-8277E531AE27}" srcOrd="0" destOrd="0" presId="urn:microsoft.com/office/officeart/2005/8/layout/chevron1"/>
    <dgm:cxn modelId="{D1DBDEC8-7D88-41AB-AFF9-81A3B7963518}" type="presOf" srcId="{5B66554E-3DBE-4E36-B519-148C749D1675}" destId="{1F43DBA6-3696-42FE-818C-EBC765CFA531}" srcOrd="0" destOrd="0" presId="urn:microsoft.com/office/officeart/2005/8/layout/chevron1"/>
    <dgm:cxn modelId="{39D5A3E0-02A9-4476-9D59-F91C93AEBEC9}" srcId="{73C2520C-8E12-45D8-8F70-407AA6DD55F7}" destId="{5B66554E-3DBE-4E36-B519-148C749D1675}" srcOrd="3" destOrd="0" parTransId="{563E62B7-571F-4E58-8700-2007020C47EF}" sibTransId="{2CF9260A-1190-47A4-9D69-D704BDC69F2B}"/>
    <dgm:cxn modelId="{95F1CAC5-A13D-408E-B1FE-1826C027DDBF}" type="presOf" srcId="{49E98C37-578F-47C7-A3C4-837C56659B2F}" destId="{F4B59942-C029-4508-9424-C33267D41DF1}" srcOrd="0" destOrd="0" presId="urn:microsoft.com/office/officeart/2005/8/layout/chevron1"/>
    <dgm:cxn modelId="{91161625-8D28-459B-9316-58DC8714B0AF}" srcId="{FBA93159-87EA-4CA5-9292-12E2297E16DD}" destId="{CD295305-0DD0-4D81-AF80-CA58A58F493E}" srcOrd="0" destOrd="0" parTransId="{577F288B-72F1-439D-97DF-294AB4DFACFC}" sibTransId="{FDC03243-4F78-4249-B49B-2FF01FF62D72}"/>
    <dgm:cxn modelId="{518E4127-3F7C-4B55-BA82-DCB9437820ED}" type="presParOf" srcId="{1F37780F-EB0E-490E-9582-9A6C1822B22A}" destId="{AE3D31B9-303D-41DA-B4F5-665FD3FB866E}" srcOrd="0" destOrd="0" presId="urn:microsoft.com/office/officeart/2005/8/layout/chevron1"/>
    <dgm:cxn modelId="{967B5B5B-B038-4CEE-9A31-EDD97EA4EF2E}" type="presParOf" srcId="{AE3D31B9-303D-41DA-B4F5-665FD3FB866E}" destId="{10862108-4EE1-4E93-B24F-BA0BF9E87738}" srcOrd="0" destOrd="0" presId="urn:microsoft.com/office/officeart/2005/8/layout/chevron1"/>
    <dgm:cxn modelId="{65713830-DA5A-40D9-87F8-28EF93AF6DAE}" type="presParOf" srcId="{AE3D31B9-303D-41DA-B4F5-665FD3FB866E}" destId="{C5DA4B16-9AF7-4388-B78C-271697345B79}" srcOrd="1" destOrd="0" presId="urn:microsoft.com/office/officeart/2005/8/layout/chevron1"/>
    <dgm:cxn modelId="{8E0C7288-23F0-42F6-AA62-0389B6BAC17B}" type="presParOf" srcId="{1F37780F-EB0E-490E-9582-9A6C1822B22A}" destId="{97CAE0F6-3FB5-478E-BBA9-97D75B939D9A}" srcOrd="1" destOrd="0" presId="urn:microsoft.com/office/officeart/2005/8/layout/chevron1"/>
    <dgm:cxn modelId="{8CD7F7D5-712C-4D5E-99C3-DF0EF4F0D1F0}" type="presParOf" srcId="{1F37780F-EB0E-490E-9582-9A6C1822B22A}" destId="{CA5D1558-6A2C-41DF-8833-A207D9FB79BE}" srcOrd="2" destOrd="0" presId="urn:microsoft.com/office/officeart/2005/8/layout/chevron1"/>
    <dgm:cxn modelId="{32EF96BF-B253-40E8-9BC0-FA34D413C59F}" type="presParOf" srcId="{CA5D1558-6A2C-41DF-8833-A207D9FB79BE}" destId="{67D3562D-8086-4AA8-998E-10D31CFB2F40}" srcOrd="0" destOrd="0" presId="urn:microsoft.com/office/officeart/2005/8/layout/chevron1"/>
    <dgm:cxn modelId="{A379DA72-AEF6-413B-BE03-E08E5F62A5B3}" type="presParOf" srcId="{CA5D1558-6A2C-41DF-8833-A207D9FB79BE}" destId="{A49E80D8-0E57-4465-A5F1-87AB29D67718}" srcOrd="1" destOrd="0" presId="urn:microsoft.com/office/officeart/2005/8/layout/chevron1"/>
    <dgm:cxn modelId="{FF53DFA5-4AF1-4B3A-A8A1-F57572C062A8}" type="presParOf" srcId="{1F37780F-EB0E-490E-9582-9A6C1822B22A}" destId="{A34D5992-5EA6-421B-BD8D-DEB65F8CD58F}" srcOrd="3" destOrd="0" presId="urn:microsoft.com/office/officeart/2005/8/layout/chevron1"/>
    <dgm:cxn modelId="{1EB2A3F5-B058-4D28-A7F9-E7B7B86856B3}" type="presParOf" srcId="{1F37780F-EB0E-490E-9582-9A6C1822B22A}" destId="{CE812560-9181-4F1F-97F0-62DF2EB8DCAD}" srcOrd="4" destOrd="0" presId="urn:microsoft.com/office/officeart/2005/8/layout/chevron1"/>
    <dgm:cxn modelId="{E5F9E8B2-6EA3-40B8-B550-551CCB0AFF08}" type="presParOf" srcId="{CE812560-9181-4F1F-97F0-62DF2EB8DCAD}" destId="{F4B59942-C029-4508-9424-C33267D41DF1}" srcOrd="0" destOrd="0" presId="urn:microsoft.com/office/officeart/2005/8/layout/chevron1"/>
    <dgm:cxn modelId="{36E11723-C50E-43F6-9A02-A5EBB8868E48}" type="presParOf" srcId="{CE812560-9181-4F1F-97F0-62DF2EB8DCAD}" destId="{9B77D3BE-F980-4528-8BDE-8277E531AE27}" srcOrd="1" destOrd="0" presId="urn:microsoft.com/office/officeart/2005/8/layout/chevron1"/>
    <dgm:cxn modelId="{C9E0338C-A78B-4160-8876-5C0B1EE08399}" type="presParOf" srcId="{1F37780F-EB0E-490E-9582-9A6C1822B22A}" destId="{4C3FE1C3-A08F-434B-94BA-95A10C8B041C}" srcOrd="5" destOrd="0" presId="urn:microsoft.com/office/officeart/2005/8/layout/chevron1"/>
    <dgm:cxn modelId="{8A83FF33-3D11-4811-AC31-C32A3549B49E}" type="presParOf" srcId="{1F37780F-EB0E-490E-9582-9A6C1822B22A}" destId="{DF647FCE-0B71-4401-A5F8-CD6529FA3BFB}" srcOrd="6" destOrd="0" presId="urn:microsoft.com/office/officeart/2005/8/layout/chevron1"/>
    <dgm:cxn modelId="{3BADF307-F8A6-4FA0-A8E8-CE42355371CD}" type="presParOf" srcId="{DF647FCE-0B71-4401-A5F8-CD6529FA3BFB}" destId="{1F43DBA6-3696-42FE-818C-EBC765CFA531}" srcOrd="0" destOrd="0" presId="urn:microsoft.com/office/officeart/2005/8/layout/chevron1"/>
    <dgm:cxn modelId="{3E3754F7-8806-4F30-9C7E-174A761A7AB0}" type="presParOf" srcId="{DF647FCE-0B71-4401-A5F8-CD6529FA3BFB}" destId="{AF59C00E-0EDF-4A55-BC9B-B7A543ED1FE2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62108-4EE1-4E93-B24F-BA0BF9E87738}">
      <dsp:nvSpPr>
        <dsp:cNvPr id="0" name=""/>
        <dsp:cNvSpPr/>
      </dsp:nvSpPr>
      <dsp:spPr>
        <a:xfrm>
          <a:off x="1676" y="719645"/>
          <a:ext cx="1974465" cy="789786"/>
        </a:xfrm>
        <a:prstGeom prst="chevron">
          <a:avLst/>
        </a:prstGeom>
        <a:solidFill>
          <a:schemeClr val="tx2">
            <a:lumMod val="10000"/>
            <a:lumOff val="9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/>
              </a:solidFill>
            </a:rPr>
            <a:t>Didactic Modules</a:t>
          </a:r>
          <a:endParaRPr lang="en-US" sz="2000" b="1" kern="1200" dirty="0">
            <a:solidFill>
              <a:schemeClr val="accent2"/>
            </a:solidFill>
          </a:endParaRPr>
        </a:p>
      </dsp:txBody>
      <dsp:txXfrm>
        <a:off x="396569" y="719645"/>
        <a:ext cx="1184679" cy="789786"/>
      </dsp:txXfrm>
    </dsp:sp>
    <dsp:sp modelId="{C5DA4B16-9AF7-4388-B78C-271697345B79}">
      <dsp:nvSpPr>
        <dsp:cNvPr id="0" name=""/>
        <dsp:cNvSpPr/>
      </dsp:nvSpPr>
      <dsp:spPr>
        <a:xfrm>
          <a:off x="1676" y="1608154"/>
          <a:ext cx="1579572" cy="115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B050"/>
              </a:solidFill>
            </a:rPr>
            <a:t>Introduction</a:t>
          </a:r>
          <a:endParaRPr lang="en-US" sz="1600" b="1" kern="1200" dirty="0">
            <a:solidFill>
              <a:srgbClr val="00B05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B050"/>
              </a:solidFill>
            </a:rPr>
            <a:t>3 Week-long modules</a:t>
          </a:r>
          <a:endParaRPr lang="en-US" sz="1600" b="1" kern="1200" dirty="0">
            <a:solidFill>
              <a:srgbClr val="00B050"/>
            </a:solidFill>
          </a:endParaRPr>
        </a:p>
      </dsp:txBody>
      <dsp:txXfrm>
        <a:off x="1676" y="1608154"/>
        <a:ext cx="1579572" cy="1152000"/>
      </dsp:txXfrm>
    </dsp:sp>
    <dsp:sp modelId="{67D3562D-8086-4AA8-998E-10D31CFB2F40}">
      <dsp:nvSpPr>
        <dsp:cNvPr id="0" name=""/>
        <dsp:cNvSpPr/>
      </dsp:nvSpPr>
      <dsp:spPr>
        <a:xfrm>
          <a:off x="1760142" y="719645"/>
          <a:ext cx="2604813" cy="789786"/>
        </a:xfrm>
        <a:prstGeom prst="chevron">
          <a:avLst/>
        </a:prstGeom>
        <a:solidFill>
          <a:srgbClr val="EAEAEA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3"/>
              </a:solidFill>
            </a:rPr>
            <a:t>Mentorship</a:t>
          </a:r>
          <a:endParaRPr lang="en-US" sz="2400" kern="1200" dirty="0">
            <a:solidFill>
              <a:schemeClr val="accent3"/>
            </a:solidFill>
          </a:endParaRPr>
        </a:p>
      </dsp:txBody>
      <dsp:txXfrm>
        <a:off x="2155035" y="719645"/>
        <a:ext cx="1815027" cy="789786"/>
      </dsp:txXfrm>
    </dsp:sp>
    <dsp:sp modelId="{A49E80D8-0E57-4465-A5F1-87AB29D67718}">
      <dsp:nvSpPr>
        <dsp:cNvPr id="0" name=""/>
        <dsp:cNvSpPr/>
      </dsp:nvSpPr>
      <dsp:spPr>
        <a:xfrm>
          <a:off x="2075316" y="1608154"/>
          <a:ext cx="1579572" cy="115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B050"/>
              </a:solidFill>
            </a:rPr>
            <a:t>6 Month mentorship and proposal writing</a:t>
          </a:r>
          <a:endParaRPr lang="en-US" sz="1800" b="1" kern="1200" dirty="0">
            <a:solidFill>
              <a:srgbClr val="00B050"/>
            </a:solidFill>
          </a:endParaRPr>
        </a:p>
      </dsp:txBody>
      <dsp:txXfrm>
        <a:off x="2075316" y="1608154"/>
        <a:ext cx="1579572" cy="1152000"/>
      </dsp:txXfrm>
    </dsp:sp>
    <dsp:sp modelId="{F4B59942-C029-4508-9424-C33267D41DF1}">
      <dsp:nvSpPr>
        <dsp:cNvPr id="0" name=""/>
        <dsp:cNvSpPr/>
      </dsp:nvSpPr>
      <dsp:spPr>
        <a:xfrm>
          <a:off x="4309622" y="719645"/>
          <a:ext cx="1974465" cy="789786"/>
        </a:xfrm>
        <a:prstGeom prst="chevron">
          <a:avLst/>
        </a:prstGeom>
        <a:solidFill>
          <a:srgbClr val="EAEAEA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/>
              </a:solidFill>
            </a:rPr>
            <a:t>Review of progress</a:t>
          </a:r>
          <a:endParaRPr lang="en-US" sz="2000" b="1" kern="1200" dirty="0">
            <a:solidFill>
              <a:schemeClr val="accent2"/>
            </a:solidFill>
          </a:endParaRPr>
        </a:p>
      </dsp:txBody>
      <dsp:txXfrm>
        <a:off x="4704515" y="719645"/>
        <a:ext cx="1184679" cy="789786"/>
      </dsp:txXfrm>
    </dsp:sp>
    <dsp:sp modelId="{9B77D3BE-F980-4528-8BDE-8277E531AE27}">
      <dsp:nvSpPr>
        <dsp:cNvPr id="0" name=""/>
        <dsp:cNvSpPr/>
      </dsp:nvSpPr>
      <dsp:spPr>
        <a:xfrm>
          <a:off x="4255924" y="1608154"/>
          <a:ext cx="1900904" cy="115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B050"/>
              </a:solidFill>
            </a:rPr>
            <a:t>2 days report back on progress</a:t>
          </a:r>
          <a:endParaRPr lang="en-US" sz="1800" b="1" kern="1200" dirty="0">
            <a:solidFill>
              <a:srgbClr val="00B050"/>
            </a:solidFill>
          </a:endParaRPr>
        </a:p>
      </dsp:txBody>
      <dsp:txXfrm>
        <a:off x="4255924" y="1608154"/>
        <a:ext cx="1900904" cy="1152000"/>
      </dsp:txXfrm>
    </dsp:sp>
    <dsp:sp modelId="{1F43DBA6-3696-42FE-818C-EBC765CFA531}">
      <dsp:nvSpPr>
        <dsp:cNvPr id="0" name=""/>
        <dsp:cNvSpPr/>
      </dsp:nvSpPr>
      <dsp:spPr>
        <a:xfrm>
          <a:off x="6068087" y="719645"/>
          <a:ext cx="2617035" cy="789786"/>
        </a:xfrm>
        <a:prstGeom prst="chevron">
          <a:avLst/>
        </a:prstGeom>
        <a:solidFill>
          <a:srgbClr val="EAEAEA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3"/>
              </a:solidFill>
            </a:rPr>
            <a:t>Mentorship &amp; implementation</a:t>
          </a:r>
          <a:endParaRPr lang="en-US" sz="2000" b="1" kern="1200" dirty="0">
            <a:solidFill>
              <a:schemeClr val="accent3"/>
            </a:solidFill>
          </a:endParaRPr>
        </a:p>
      </dsp:txBody>
      <dsp:txXfrm>
        <a:off x="6462980" y="719645"/>
        <a:ext cx="1827249" cy="789786"/>
      </dsp:txXfrm>
    </dsp:sp>
    <dsp:sp modelId="{AF59C00E-0EDF-4A55-BC9B-B7A543ED1FE2}">
      <dsp:nvSpPr>
        <dsp:cNvPr id="0" name=""/>
        <dsp:cNvSpPr/>
      </dsp:nvSpPr>
      <dsp:spPr>
        <a:xfrm>
          <a:off x="6553205" y="1600205"/>
          <a:ext cx="1783526" cy="115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B050"/>
              </a:solidFill>
            </a:rPr>
            <a:t>Sustained life long mentorship and implementation</a:t>
          </a:r>
          <a:endParaRPr lang="en-US" sz="1800" b="1" kern="1200" dirty="0">
            <a:solidFill>
              <a:srgbClr val="00B050"/>
            </a:solidFill>
          </a:endParaRPr>
        </a:p>
      </dsp:txBody>
      <dsp:txXfrm>
        <a:off x="6553205" y="1600205"/>
        <a:ext cx="1783526" cy="115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55A0-27BB-43B3-9532-2A347C08EB65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10D7F7-0B69-4984-B647-7C816F76363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55A0-27BB-43B3-9532-2A347C08EB65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D7F7-0B69-4984-B647-7C816F76363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55A0-27BB-43B3-9532-2A347C08EB65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D7F7-0B69-4984-B647-7C816F76363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55A0-27BB-43B3-9532-2A347C08EB65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10D7F7-0B69-4984-B647-7C816F76363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55A0-27BB-43B3-9532-2A347C08EB65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D7F7-0B69-4984-B647-7C816F76363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55A0-27BB-43B3-9532-2A347C08EB65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D7F7-0B69-4984-B647-7C816F76363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55A0-27BB-43B3-9532-2A347C08EB65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010D7F7-0B69-4984-B647-7C816F76363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55A0-27BB-43B3-9532-2A347C08EB65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D7F7-0B69-4984-B647-7C816F76363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55A0-27BB-43B3-9532-2A347C08EB65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D7F7-0B69-4984-B647-7C816F76363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55A0-27BB-43B3-9532-2A347C08EB65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D7F7-0B69-4984-B647-7C816F76363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55A0-27BB-43B3-9532-2A347C08EB65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D7F7-0B69-4984-B647-7C816F763638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E8255A0-27BB-43B3-9532-2A347C08EB65}" type="datetimeFigureOut">
              <a:rPr lang="en-GB" smtClean="0"/>
              <a:t>09/03/2017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10D7F7-0B69-4984-B647-7C816F76363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828800"/>
            <a:ext cx="8458200" cy="1222375"/>
          </a:xfrm>
        </p:spPr>
        <p:txBody>
          <a:bodyPr/>
          <a:lstStyle/>
          <a:p>
            <a:pPr algn="ctr"/>
            <a:r>
              <a:rPr lang="en-US" dirty="0" smtClean="0"/>
              <a:t>Training and research enhancement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581400"/>
            <a:ext cx="8458200" cy="2133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Yohana Mashalla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Lucy </a:t>
            </a:r>
            <a:r>
              <a:rPr lang="en-US" sz="3200" b="1" dirty="0" err="1" smtClean="0">
                <a:solidFill>
                  <a:srgbClr val="0070C0"/>
                </a:solidFill>
              </a:rPr>
              <a:t>Mokgatlhe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University of Botswana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Launching of </a:t>
            </a:r>
            <a:r>
              <a:rPr lang="en-US" sz="3200" b="1" dirty="0" err="1" smtClean="0">
                <a:solidFill>
                  <a:srgbClr val="0070C0"/>
                </a:solidFill>
              </a:rPr>
              <a:t>Peo</a:t>
            </a:r>
            <a:r>
              <a:rPr lang="en-US" sz="3200" b="1" dirty="0" smtClean="0">
                <a:solidFill>
                  <a:srgbClr val="0070C0"/>
                </a:solidFill>
              </a:rPr>
              <a:t> Project: 09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th</a:t>
            </a:r>
            <a:r>
              <a:rPr lang="en-US" sz="3200" b="1" dirty="0" smtClean="0">
                <a:solidFill>
                  <a:srgbClr val="0070C0"/>
                </a:solidFill>
              </a:rPr>
              <a:t> March 2017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35" name="Picture 3" descr="Description: C:\Users\user\Documents\BHP\PEO\Logos\mo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995987"/>
            <a:ext cx="1143000" cy="80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78" y="5995988"/>
            <a:ext cx="1514475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5995988"/>
            <a:ext cx="1152525" cy="72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995987"/>
            <a:ext cx="800100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4" y="5995987"/>
            <a:ext cx="790575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9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57" y="228600"/>
            <a:ext cx="8686800" cy="838200"/>
          </a:xfrm>
        </p:spPr>
        <p:txBody>
          <a:bodyPr/>
          <a:lstStyle/>
          <a:p>
            <a:r>
              <a:rPr lang="en-US" sz="4000" cap="none" dirty="0">
                <a:solidFill>
                  <a:srgbClr val="C00000"/>
                </a:solidFill>
                <a:effectLst/>
                <a:latin typeface="Franklin Gothic Book"/>
              </a:rPr>
              <a:t>Core Curriculum Didactic Block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22838"/>
          </a:xfrm>
        </p:spPr>
        <p:txBody>
          <a:bodyPr>
            <a:normAutofit lnSpcReduction="10000"/>
          </a:bodyPr>
          <a:lstStyle/>
          <a:p>
            <a:r>
              <a:rPr lang="en-ZA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Coverage </a:t>
            </a:r>
            <a:r>
              <a:rPr lang="en-ZA" b="1" dirty="0">
                <a:latin typeface="Times New Roman" panose="02020603050405020304" pitchFamily="18" charset="0"/>
                <a:ea typeface="Calibri" panose="020F0502020204030204" pitchFamily="34" charset="0"/>
              </a:rPr>
              <a:t>in the following bio-statistical areas of needs are envisaged </a:t>
            </a:r>
            <a:endParaRPr lang="en-ZA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en-Z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Health Research Study Designs: (case-control studies, cross-sectional studies, cohort studies, Randomized studies, etc.)</a:t>
            </a:r>
            <a:endParaRPr lang="en-Z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en-Z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Handling continuous and categorical response data</a:t>
            </a:r>
            <a:endParaRPr lang="en-Z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Z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Sample size and power computation for different design studies</a:t>
            </a:r>
            <a:endParaRPr lang="en-Z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455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/>
          <a:lstStyle/>
          <a:p>
            <a:pPr algn="ctr"/>
            <a:r>
              <a:rPr lang="en-US" sz="4000" cap="none" dirty="0">
                <a:solidFill>
                  <a:srgbClr val="C00000"/>
                </a:solidFill>
                <a:effectLst/>
                <a:latin typeface="Franklin Gothic Book"/>
              </a:rPr>
              <a:t>Core Curriculum Didactic Block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ZA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Z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Assessing </a:t>
            </a:r>
            <a:r>
              <a:rPr lang="en-Z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confounding by indication </a:t>
            </a:r>
            <a:endParaRPr lang="en-ZA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200000"/>
              </a:lnSpc>
              <a:spcBef>
                <a:spcPts val="0"/>
              </a:spcBef>
              <a:buAutoNum type="arabicPeriod" startAt="5"/>
            </a:pPr>
            <a:r>
              <a:rPr lang="en-Z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Measures </a:t>
            </a:r>
            <a:r>
              <a:rPr lang="en-Z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Z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</a:t>
            </a:r>
            <a:endParaRPr lang="en-ZA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200000"/>
              </a:lnSpc>
              <a:spcBef>
                <a:spcPts val="0"/>
              </a:spcBef>
              <a:buAutoNum type="arabicPeriod" startAt="5"/>
            </a:pPr>
            <a:r>
              <a:rPr lang="en-Z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</a:t>
            </a:r>
            <a:r>
              <a:rPr lang="en-Z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statistical packages to handle and analyse data ( R, SPSS, </a:t>
            </a:r>
            <a:r>
              <a:rPr lang="en-Z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STAta</a:t>
            </a:r>
            <a:r>
              <a:rPr lang="en-Z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5817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381000"/>
            <a:ext cx="3505200" cy="1039427"/>
          </a:xfrm>
        </p:spPr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21902869"/>
              </p:ext>
            </p:extLst>
          </p:nvPr>
        </p:nvGraphicFramePr>
        <p:xfrm>
          <a:off x="228600" y="1981200"/>
          <a:ext cx="8686800" cy="347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5562600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The mentorship will take place at the mentees institution where mentors will be identified. Focus will be on application of biostatistics and grant writing. 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Didactic modules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C00000"/>
                </a:solidFill>
                <a:cs typeface="Calibri"/>
              </a:rPr>
              <a:t>Focus:</a:t>
            </a:r>
            <a:r>
              <a:rPr lang="en-US" dirty="0" smtClean="0">
                <a:cs typeface="Calibri"/>
              </a:rPr>
              <a:t> Skills </a:t>
            </a:r>
            <a:r>
              <a:rPr lang="en-US" dirty="0">
                <a:cs typeface="Calibri"/>
              </a:rPr>
              <a:t>building  of </a:t>
            </a:r>
            <a:r>
              <a:rPr lang="en-GB" dirty="0" smtClean="0"/>
              <a:t>professionals who will become Independent Investigators in Botswana in NCDs</a:t>
            </a:r>
            <a:endParaRPr lang="en-GB" dirty="0" smtClean="0">
              <a:effectLst/>
            </a:endParaRPr>
          </a:p>
          <a:p>
            <a:r>
              <a:rPr lang="en-US" dirty="0">
                <a:solidFill>
                  <a:srgbClr val="C00000"/>
                </a:solidFill>
                <a:cs typeface="Calibri"/>
              </a:rPr>
              <a:t>Group work</a:t>
            </a:r>
            <a:r>
              <a:rPr lang="en-US" dirty="0">
                <a:cs typeface="Calibri"/>
              </a:rPr>
              <a:t>:  Promotes South-South </a:t>
            </a:r>
            <a:r>
              <a:rPr lang="en-US" dirty="0" smtClean="0">
                <a:cs typeface="Calibri"/>
              </a:rPr>
              <a:t>interactions</a:t>
            </a:r>
          </a:p>
          <a:p>
            <a:endParaRPr lang="en-US" dirty="0">
              <a:cs typeface="Calibri"/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Specific topics:</a:t>
            </a:r>
          </a:p>
          <a:p>
            <a:pPr lvl="1"/>
            <a:r>
              <a:rPr lang="en-ZA" dirty="0" smtClean="0"/>
              <a:t>Fundamentals of Biostatistics in Practice</a:t>
            </a:r>
            <a:endParaRPr lang="en-GB" dirty="0" smtClean="0"/>
          </a:p>
          <a:p>
            <a:pPr lvl="1"/>
            <a:r>
              <a:rPr lang="en-ZA" dirty="0"/>
              <a:t>Introduction to Epidemiological Research Methods</a:t>
            </a:r>
            <a:endParaRPr lang="en-GB" dirty="0"/>
          </a:p>
          <a:p>
            <a:pPr lvl="1"/>
            <a:r>
              <a:rPr lang="en-ZA" dirty="0"/>
              <a:t>Data Analysis using R software: </a:t>
            </a:r>
            <a:endParaRPr lang="en-GB" dirty="0"/>
          </a:p>
          <a:p>
            <a:pPr lvl="1"/>
            <a:r>
              <a:rPr lang="en-ZA" dirty="0"/>
              <a:t>Clinical Trials and Research Ethics</a:t>
            </a:r>
            <a:endParaRPr lang="en-GB" dirty="0"/>
          </a:p>
          <a:p>
            <a:pPr lvl="1"/>
            <a:r>
              <a:rPr lang="en-ZA" dirty="0"/>
              <a:t>Applied Survival </a:t>
            </a:r>
            <a:r>
              <a:rPr lang="en-ZA" dirty="0" smtClean="0"/>
              <a:t>Analysis </a:t>
            </a:r>
            <a:endParaRPr lang="en-GB" dirty="0"/>
          </a:p>
          <a:p>
            <a:pPr lvl="1"/>
            <a:endParaRPr lang="en-US" dirty="0" smtClean="0"/>
          </a:p>
          <a:p>
            <a:pPr lvl="1"/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5109640"/>
            <a:ext cx="2133600" cy="1443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40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662" y="228600"/>
            <a:ext cx="8686800" cy="838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4E3B30"/>
                </a:solidFill>
              </a:rPr>
              <a:t>Didactic modules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22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are non-degree courses, thus no certificate shall be awarded for completion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 course module will be completed in total of 36 hours.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compares </a:t>
            </a:r>
            <a:r>
              <a:rPr lang="en-Z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well with any University of Botswana 3 credits graduate course. </a:t>
            </a:r>
            <a:endParaRPr lang="en-Z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7780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Eligibility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GB" dirty="0" smtClean="0"/>
              <a:t>Employed </a:t>
            </a:r>
            <a:r>
              <a:rPr lang="en-GB" dirty="0"/>
              <a:t>at a collaborating </a:t>
            </a:r>
            <a:r>
              <a:rPr lang="en-GB" dirty="0" err="1"/>
              <a:t>Peo</a:t>
            </a:r>
            <a:r>
              <a:rPr lang="en-GB" dirty="0"/>
              <a:t> project institution, or at an affiliate institution </a:t>
            </a:r>
          </a:p>
          <a:p>
            <a:pPr lvl="0"/>
            <a:r>
              <a:rPr lang="en-GB" dirty="0" smtClean="0"/>
              <a:t>Health-related </a:t>
            </a:r>
            <a:r>
              <a:rPr lang="en-GB" dirty="0"/>
              <a:t>fields including medicine, public health fields, social </a:t>
            </a:r>
            <a:r>
              <a:rPr lang="en-GB" dirty="0" smtClean="0"/>
              <a:t>sciences, </a:t>
            </a:r>
            <a:r>
              <a:rPr lang="en-GB" dirty="0"/>
              <a:t>biomedical </a:t>
            </a:r>
            <a:r>
              <a:rPr lang="en-GB" dirty="0" smtClean="0"/>
              <a:t>sciences, </a:t>
            </a:r>
            <a:r>
              <a:rPr lang="en-GB" dirty="0"/>
              <a:t>and have a Masters degree level training or higher in the relevant field. Examples include: </a:t>
            </a:r>
          </a:p>
          <a:p>
            <a:pPr lvl="1"/>
            <a:r>
              <a:rPr lang="en-GB" dirty="0"/>
              <a:t>MD, MBBS or </a:t>
            </a:r>
            <a:r>
              <a:rPr lang="en-GB" dirty="0" err="1"/>
              <a:t>MBChB</a:t>
            </a:r>
            <a:r>
              <a:rPr lang="en-GB" dirty="0"/>
              <a:t> with a </a:t>
            </a:r>
            <a:r>
              <a:rPr lang="en-GB" dirty="0" err="1"/>
              <a:t>MMEd</a:t>
            </a:r>
            <a:r>
              <a:rPr lang="en-GB" dirty="0"/>
              <a:t> or Master degree in a related field </a:t>
            </a:r>
          </a:p>
          <a:p>
            <a:pPr lvl="1"/>
            <a:r>
              <a:rPr lang="en-GB" dirty="0"/>
              <a:t>Master degree in nursing, public health or other health related professional </a:t>
            </a:r>
            <a:r>
              <a:rPr lang="en-GB" dirty="0" smtClean="0"/>
              <a:t>field</a:t>
            </a:r>
          </a:p>
          <a:p>
            <a:pPr lvl="1"/>
            <a:r>
              <a:rPr lang="en-US" dirty="0" smtClean="0"/>
              <a:t>Working in research projects e.g. U54, D43. </a:t>
            </a:r>
            <a:r>
              <a:rPr lang="en-US" dirty="0" err="1" smtClean="0"/>
              <a:t>Afya</a:t>
            </a:r>
            <a:r>
              <a:rPr lang="en-US" dirty="0" smtClean="0"/>
              <a:t> Bora is added advantage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18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Recruiting procedures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Aspiring candidates in Botswana should submit applications to the address at Botswana-Harvard </a:t>
            </a:r>
            <a:r>
              <a:rPr lang="en-GB" dirty="0" smtClean="0"/>
              <a:t>AIDS Institute Partnership </a:t>
            </a:r>
          </a:p>
          <a:p>
            <a:endParaRPr lang="en-GB" dirty="0" smtClean="0"/>
          </a:p>
          <a:p>
            <a:r>
              <a:rPr lang="en-GB" dirty="0" smtClean="0"/>
              <a:t>Deadline: 16</a:t>
            </a:r>
            <a:r>
              <a:rPr lang="en-GB" baseline="30000" dirty="0" smtClean="0"/>
              <a:t>th</a:t>
            </a:r>
            <a:r>
              <a:rPr lang="en-GB" dirty="0" smtClean="0"/>
              <a:t> march 2017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Shortlisted candidates MUST appear before a Panel for interview on 27</a:t>
            </a:r>
            <a:r>
              <a:rPr lang="en-GB" baseline="30000" dirty="0" smtClean="0"/>
              <a:t>th</a:t>
            </a:r>
            <a:r>
              <a:rPr lang="en-GB" dirty="0" smtClean="0"/>
              <a:t> March 2017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Candidates failing to appear for interview will be disqualified.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69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698" y="152400"/>
            <a:ext cx="8686800" cy="838200"/>
          </a:xfrm>
        </p:spPr>
        <p:txBody>
          <a:bodyPr/>
          <a:lstStyle/>
          <a:p>
            <a:pPr algn="ctr"/>
            <a:r>
              <a:rPr lang="en-US" dirty="0" smtClean="0"/>
              <a:t>Expected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Intense practical training in research training methods for NCD`s, (cancer, trauma, CV  diseases) developed in Botswana and South Africa</a:t>
            </a:r>
            <a:endParaRPr lang="en-GB" dirty="0" smtClean="0">
              <a:effectLst/>
            </a:endParaRPr>
          </a:p>
          <a:p>
            <a:r>
              <a:rPr lang="en-US" dirty="0" smtClean="0"/>
              <a:t>Trained </a:t>
            </a:r>
            <a:r>
              <a:rPr lang="en-GB" dirty="0" smtClean="0"/>
              <a:t>Independent Investigators in NCDs research in Botswana and South Africa</a:t>
            </a:r>
            <a:endParaRPr lang="en-GB" dirty="0" smtClean="0">
              <a:effectLst/>
            </a:endParaRPr>
          </a:p>
          <a:p>
            <a:r>
              <a:rPr lang="en-GB" dirty="0" smtClean="0"/>
              <a:t>Expanded research capacity by forming teams to carry out specific projects in the region</a:t>
            </a:r>
          </a:p>
        </p:txBody>
      </p:sp>
    </p:spTree>
    <p:extLst>
      <p:ext uri="{BB962C8B-B14F-4D97-AF65-F5344CB8AC3E}">
        <p14:creationId xmlns:p14="http://schemas.microsoft.com/office/powerpoint/2010/main" val="342851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Existing synergies (UB54, D43, BHP, BUP, </a:t>
            </a:r>
            <a:r>
              <a:rPr lang="en-US" dirty="0" err="1" smtClean="0"/>
              <a:t>Afya</a:t>
            </a:r>
            <a:r>
              <a:rPr lang="en-US" dirty="0" smtClean="0"/>
              <a:t> Bora, academic curricula at UB)</a:t>
            </a:r>
          </a:p>
          <a:p>
            <a:r>
              <a:rPr lang="en-US" dirty="0" smtClean="0"/>
              <a:t>Trained graduates will sustain research activities, write proposals, establish networks nationally, regionally and internationally</a:t>
            </a:r>
          </a:p>
          <a:p>
            <a:r>
              <a:rPr lang="en-US" dirty="0" smtClean="0"/>
              <a:t>Facilities will form sustainable technical support</a:t>
            </a:r>
          </a:p>
          <a:p>
            <a:r>
              <a:rPr lang="en-US" dirty="0" smtClean="0"/>
              <a:t>Academic sustainability through integration of the training curriculum in training institutions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5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935" y="228600"/>
            <a:ext cx="8686800" cy="838200"/>
          </a:xfrm>
        </p:spPr>
        <p:txBody>
          <a:bodyPr/>
          <a:lstStyle/>
          <a:p>
            <a:pPr algn="ctr"/>
            <a:r>
              <a:rPr lang="en-ZA" dirty="0" smtClean="0"/>
              <a:t>Course contents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22838"/>
          </a:xfrm>
        </p:spPr>
        <p:txBody>
          <a:bodyPr/>
          <a:lstStyle/>
          <a:p>
            <a:r>
              <a:rPr lang="en-ZA" dirty="0" smtClean="0"/>
              <a:t>All the five courses are applied biostatistics courses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00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Training Goal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contribute </a:t>
            </a:r>
            <a:r>
              <a:rPr lang="en-GB" dirty="0"/>
              <a:t>to </a:t>
            </a:r>
            <a:r>
              <a:rPr lang="en-GB" dirty="0" smtClean="0"/>
              <a:t>building </a:t>
            </a:r>
            <a:r>
              <a:rPr lang="en-GB" dirty="0"/>
              <a:t>NCD research capacity in Botswana using trauma as the flagship NCD </a:t>
            </a:r>
            <a:r>
              <a:rPr lang="en-GB" dirty="0" smtClean="0"/>
              <a:t>targeting health, paramedics and social scientists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9" descr="WR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786" y="3962400"/>
            <a:ext cx="3886201" cy="2590800"/>
          </a:xfrm>
          <a:prstGeom prst="rect">
            <a:avLst/>
          </a:prstGeom>
          <a:ln>
            <a:solidFill>
              <a:srgbClr val="0D0D0D"/>
            </a:solidFill>
          </a:ln>
        </p:spPr>
      </p:pic>
      <p:pic>
        <p:nvPicPr>
          <p:cNvPr id="5" name="Picture 10" descr="DSC0686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962400"/>
            <a:ext cx="3554176" cy="2590800"/>
          </a:xfrm>
          <a:prstGeom prst="rect">
            <a:avLst/>
          </a:prstGeom>
          <a:ln>
            <a:solidFill>
              <a:srgbClr val="0D0D0D"/>
            </a:solidFill>
          </a:ln>
        </p:spPr>
      </p:pic>
    </p:spTree>
    <p:extLst>
      <p:ext uri="{BB962C8B-B14F-4D97-AF65-F5344CB8AC3E}">
        <p14:creationId xmlns:p14="http://schemas.microsoft.com/office/powerpoint/2010/main" val="2281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28600"/>
            <a:ext cx="6447501" cy="990600"/>
          </a:xfrm>
        </p:spPr>
        <p:txBody>
          <a:bodyPr>
            <a:noAutofit/>
          </a:bodyPr>
          <a:lstStyle/>
          <a:p>
            <a:pPr marL="257175" indent="-257175" algn="ctr"/>
            <a:r>
              <a:rPr lang="en-Z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Fundamentals of Biostatistics in Practice</a:t>
            </a: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Z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219200"/>
            <a:ext cx="8331199" cy="5181600"/>
          </a:xfrm>
        </p:spPr>
        <p:txBody>
          <a:bodyPr>
            <a:normAutofit fontScale="92500"/>
          </a:bodyPr>
          <a:lstStyle/>
          <a:p>
            <a:pPr marL="342900" algn="just">
              <a:lnSpc>
                <a:spcPct val="150000"/>
              </a:lnSpc>
            </a:pPr>
            <a:r>
              <a:rPr lang="en-Z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course will be a series of lectures that covers topics in: types of variables, descriptive statistics: mean, standard deviation, standard error, </a:t>
            </a:r>
            <a:r>
              <a:rPr lang="en-Z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skewness</a:t>
            </a:r>
            <a:r>
              <a:rPr lang="en-Z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median, percentiles; parameter and statistics, Sampling distributions for mean and proportion, standard errors, Confidence Intervals, Parametric and non-parametric hypothesis testing and evaluating p-value, ANOVA, chi-square goodness of fit and contingency tables.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9511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28600"/>
            <a:ext cx="8069774" cy="1209675"/>
          </a:xfrm>
        </p:spPr>
        <p:txBody>
          <a:bodyPr>
            <a:normAutofit fontScale="90000"/>
          </a:bodyPr>
          <a:lstStyle/>
          <a:p>
            <a:pPr marL="257175" indent="-257175" algn="ctr">
              <a:lnSpc>
                <a:spcPct val="150000"/>
              </a:lnSpc>
            </a:pPr>
            <a:r>
              <a:rPr lang="en-Z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Z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ZA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</a:t>
            </a:r>
            <a:r>
              <a:rPr lang="en-ZA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Epidemiological Research Methods</a:t>
            </a: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38274"/>
            <a:ext cx="8534400" cy="5114925"/>
          </a:xfrm>
        </p:spPr>
        <p:txBody>
          <a:bodyPr>
            <a:noAutofit/>
          </a:bodyPr>
          <a:lstStyle/>
          <a:p>
            <a:r>
              <a:rPr lang="en-ZA" dirty="0">
                <a:latin typeface="Times New Roman" panose="02020603050405020304" pitchFamily="18" charset="0"/>
                <a:ea typeface="Calibri" panose="020F0502020204030204" pitchFamily="34" charset="0"/>
              </a:rPr>
              <a:t>This </a:t>
            </a:r>
            <a:r>
              <a:rPr lang="en-Z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course will </a:t>
            </a:r>
            <a:r>
              <a:rPr lang="en-ZA" dirty="0">
                <a:latin typeface="Times New Roman" panose="02020603050405020304" pitchFamily="18" charset="0"/>
                <a:ea typeface="Calibri" panose="020F0502020204030204" pitchFamily="34" charset="0"/>
              </a:rPr>
              <a:t>cover topics </a:t>
            </a:r>
            <a:r>
              <a:rPr lang="en-Z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on: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Z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ZA" dirty="0">
                <a:latin typeface="Times New Roman" panose="02020603050405020304" pitchFamily="18" charset="0"/>
                <a:ea typeface="Calibri" panose="020F0502020204030204" pitchFamily="34" charset="0"/>
              </a:rPr>
              <a:t>definition of epidemiology, evaluation of diagnostic tests, </a:t>
            </a:r>
            <a:endParaRPr lang="en-ZA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Z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review </a:t>
            </a:r>
            <a:r>
              <a:rPr lang="en-ZA" dirty="0">
                <a:latin typeface="Times New Roman" panose="02020603050405020304" pitchFamily="18" charset="0"/>
                <a:ea typeface="Calibri" panose="020F0502020204030204" pitchFamily="34" charset="0"/>
              </a:rPr>
              <a:t>of study designs like cross-sectional, case-control, cohort studies, randomized clinical </a:t>
            </a:r>
            <a:r>
              <a:rPr lang="en-Z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trials,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Z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analysis </a:t>
            </a:r>
            <a:r>
              <a:rPr lang="en-ZA" dirty="0">
                <a:latin typeface="Times New Roman" panose="02020603050405020304" pitchFamily="18" charset="0"/>
                <a:ea typeface="Calibri" panose="020F0502020204030204" pitchFamily="34" charset="0"/>
              </a:rPr>
              <a:t>of data from epidemiological studies using measures of disease frequency, prevalence and incidence rates; measures of association: relative risk, attributable risk, odds ratio, </a:t>
            </a:r>
            <a:r>
              <a:rPr lang="en-ZA" dirty="0" err="1">
                <a:latin typeface="Times New Roman" panose="02020603050405020304" pitchFamily="18" charset="0"/>
                <a:ea typeface="Calibri" panose="020F0502020204030204" pitchFamily="34" charset="0"/>
              </a:rPr>
              <a:t>McNemar</a:t>
            </a:r>
            <a:r>
              <a:rPr lang="en-ZA" dirty="0">
                <a:latin typeface="Times New Roman" panose="02020603050405020304" pitchFamily="18" charset="0"/>
                <a:ea typeface="Calibri" panose="020F0502020204030204" pitchFamily="34" charset="0"/>
              </a:rPr>
              <a:t> test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5463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6447501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ZA" b="1" dirty="0">
                <a:latin typeface="Times New Roman" panose="02020603050405020304" pitchFamily="18" charset="0"/>
                <a:ea typeface="Calibri" panose="020F0502020204030204" pitchFamily="34" charset="0"/>
              </a:rPr>
              <a:t>Data Analysis using R software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295400"/>
            <a:ext cx="8886825" cy="5334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Z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to </a:t>
            </a:r>
            <a:r>
              <a:rPr lang="en-Z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Z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data management in </a:t>
            </a:r>
            <a:r>
              <a:rPr lang="en-Z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Z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data entry, importing files, graphics using ggplot2, window driven analysis (</a:t>
            </a:r>
            <a:r>
              <a:rPr lang="en-Z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Rcmdr</a:t>
            </a:r>
            <a:r>
              <a:rPr lang="en-Z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simple linear regression using </a:t>
            </a:r>
            <a:r>
              <a:rPr lang="en-Z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Z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non-linear regression (logistic, </a:t>
            </a:r>
            <a:r>
              <a:rPr lang="en-Z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probit</a:t>
            </a:r>
            <a:r>
              <a:rPr lang="en-Z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ordinal multinomial, </a:t>
            </a:r>
            <a:r>
              <a:rPr lang="en-Z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poisson</a:t>
            </a:r>
            <a:r>
              <a:rPr lang="en-Z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marL="85725" indent="0" algn="just">
              <a:lnSpc>
                <a:spcPct val="150000"/>
              </a:lnSpc>
              <a:buNone/>
            </a:pPr>
            <a:endParaRPr lang="en-ZA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696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656" y="152400"/>
            <a:ext cx="6447501" cy="704850"/>
          </a:xfrm>
        </p:spPr>
        <p:txBody>
          <a:bodyPr>
            <a:normAutofit fontScale="90000"/>
          </a:bodyPr>
          <a:lstStyle/>
          <a:p>
            <a:r>
              <a:rPr lang="en-ZA" b="1" dirty="0">
                <a:latin typeface="Times New Roman" panose="02020603050405020304" pitchFamily="18" charset="0"/>
                <a:ea typeface="Calibri" panose="020F0502020204030204" pitchFamily="34" charset="0"/>
              </a:rPr>
              <a:t>Clinical Trials and Research Ethics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295400"/>
            <a:ext cx="8696325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The course will cover topics in </a:t>
            </a:r>
            <a:endParaRPr lang="en-ZA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Z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types </a:t>
            </a:r>
            <a:r>
              <a:rPr lang="en-Z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of intervention studies, different stages of clinical trials, </a:t>
            </a:r>
            <a:endParaRPr lang="en-ZA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Z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principles </a:t>
            </a:r>
            <a:r>
              <a:rPr lang="en-Z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of clinical trials: randomization, replication and stratification, </a:t>
            </a:r>
            <a:r>
              <a:rPr lang="en-ZA" sz="2800" dirty="0">
                <a:solidFill>
                  <a:srgbClr val="4E3B3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design and analysis of cross-over trials. </a:t>
            </a:r>
            <a:endParaRPr lang="en-ZA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Z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Different </a:t>
            </a:r>
            <a:r>
              <a:rPr lang="en-Z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stages in clinical trials, Superior, non-inferior and equivalence clinical trials, </a:t>
            </a:r>
            <a:endParaRPr lang="en-ZA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Z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Sample </a:t>
            </a:r>
            <a:r>
              <a:rPr lang="en-Z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size and power determination. </a:t>
            </a:r>
            <a:endParaRPr lang="en-ZA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Z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Patient </a:t>
            </a:r>
            <a:r>
              <a:rPr lang="en-Z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consent, research ethics in clinical trials, Interim analysis of clinical trial data,  data safety monitoring, </a:t>
            </a:r>
          </a:p>
        </p:txBody>
      </p:sp>
    </p:spTree>
    <p:extLst>
      <p:ext uri="{BB962C8B-B14F-4D97-AF65-F5344CB8AC3E}">
        <p14:creationId xmlns:p14="http://schemas.microsoft.com/office/powerpoint/2010/main" val="23878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6447501" cy="714376"/>
          </a:xfrm>
        </p:spPr>
        <p:txBody>
          <a:bodyPr>
            <a:normAutofit fontScale="90000"/>
          </a:bodyPr>
          <a:lstStyle/>
          <a:p>
            <a:pPr algn="ctr"/>
            <a:r>
              <a:rPr lang="en-ZA" b="1" dirty="0">
                <a:latin typeface="Times New Roman" panose="02020603050405020304" pitchFamily="18" charset="0"/>
                <a:ea typeface="Calibri" panose="020F0502020204030204" pitchFamily="34" charset="0"/>
              </a:rPr>
              <a:t>Applied Survival Analysis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219200"/>
            <a:ext cx="8483599" cy="5257800"/>
          </a:xfrm>
        </p:spPr>
        <p:txBody>
          <a:bodyPr>
            <a:normAutofit fontScale="92500"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en-Z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lang="en-Z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course focuses </a:t>
            </a:r>
            <a:r>
              <a:rPr lang="en-Z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analysis of time to event data and shall cover topics like: </a:t>
            </a:r>
            <a:endParaRPr lang="en-Z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Z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ypes </a:t>
            </a:r>
            <a:r>
              <a:rPr lang="en-Z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censoring, </a:t>
            </a:r>
            <a:endParaRPr lang="en-Z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Z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stimation </a:t>
            </a:r>
            <a:r>
              <a:rPr lang="en-Z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survival functions, </a:t>
            </a:r>
            <a:endParaRPr lang="en-Z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semi-parametric </a:t>
            </a:r>
            <a:r>
              <a:rPr lang="en-Z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tests, proportional hazards, comparison of groups, </a:t>
            </a:r>
            <a:endParaRPr lang="en-Z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sample </a:t>
            </a:r>
            <a:r>
              <a:rPr lang="en-Z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size and power determination.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273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371600"/>
            <a:ext cx="7315200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Specific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dirty="0"/>
              <a:t>Provide trainees with in-depth knowledge of the research techniques appropriate for epidemiologic research as applied to research questions in </a:t>
            </a:r>
            <a:r>
              <a:rPr lang="en-GB" dirty="0" smtClean="0"/>
              <a:t>NCDs and </a:t>
            </a:r>
            <a:r>
              <a:rPr lang="en-GB" dirty="0"/>
              <a:t>associated diseases outcomes;</a:t>
            </a:r>
          </a:p>
          <a:p>
            <a:pPr lvl="0"/>
            <a:r>
              <a:rPr lang="en-GB" dirty="0"/>
              <a:t>Provide intensive, supervised research experiences with mentors in epidemiology to trainees; and</a:t>
            </a:r>
          </a:p>
          <a:p>
            <a:pPr lvl="0"/>
            <a:r>
              <a:rPr lang="en-GB" dirty="0"/>
              <a:t>Unite faculty and trainees at BHP, UB, Botswana-</a:t>
            </a:r>
            <a:r>
              <a:rPr lang="en-GB" dirty="0" err="1"/>
              <a:t>UPenn</a:t>
            </a:r>
            <a:r>
              <a:rPr lang="en-GB" dirty="0"/>
              <a:t> Partnership, and Ministry of Health through seminars and workshops.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27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Features of the training </a:t>
            </a:r>
            <a:r>
              <a:rPr lang="en-US" dirty="0" err="1" smtClean="0"/>
              <a:t>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Sub-Saharan Africa – centric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Trainees and trainers will come from sub-Saharan </a:t>
            </a:r>
            <a:r>
              <a:rPr lang="en-US" dirty="0" smtClean="0">
                <a:solidFill>
                  <a:srgbClr val="0070C0"/>
                </a:solidFill>
              </a:rPr>
              <a:t>Africa</a:t>
            </a:r>
          </a:p>
          <a:p>
            <a:r>
              <a:rPr lang="en-US" dirty="0">
                <a:solidFill>
                  <a:srgbClr val="C00000"/>
                </a:solidFill>
              </a:rPr>
              <a:t>Multidisciplinary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Doctors, nurses, paramedics and social scientists will be trained </a:t>
            </a:r>
            <a:r>
              <a:rPr lang="en-US" dirty="0" smtClean="0">
                <a:solidFill>
                  <a:srgbClr val="0070C0"/>
                </a:solidFill>
              </a:rPr>
              <a:t>together</a:t>
            </a:r>
          </a:p>
          <a:p>
            <a:r>
              <a:rPr lang="en-US" dirty="0">
                <a:solidFill>
                  <a:srgbClr val="C00000"/>
                </a:solidFill>
              </a:rPr>
              <a:t>South-south collaboration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Draws experiences from Botswana and South Africa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Targeting sustainable African training </a:t>
            </a:r>
            <a:r>
              <a:rPr lang="en-US" i="1" dirty="0" smtClean="0">
                <a:solidFill>
                  <a:srgbClr val="C00000"/>
                </a:solidFill>
              </a:rPr>
              <a:t>capacity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dirty="0" smtClean="0">
                <a:solidFill>
                  <a:srgbClr val="0070C0"/>
                </a:solidFill>
              </a:rPr>
              <a:t>atalyst </a:t>
            </a:r>
            <a:r>
              <a:rPr lang="en-US" dirty="0">
                <a:solidFill>
                  <a:srgbClr val="0070C0"/>
                </a:solidFill>
              </a:rPr>
              <a:t>for institutional development in research, </a:t>
            </a:r>
            <a:r>
              <a:rPr lang="en-US" dirty="0" smtClean="0">
                <a:solidFill>
                  <a:srgbClr val="0070C0"/>
                </a:solidFill>
              </a:rPr>
              <a:t>clinical </a:t>
            </a:r>
            <a:r>
              <a:rPr lang="en-US" dirty="0">
                <a:solidFill>
                  <a:srgbClr val="0070C0"/>
                </a:solidFill>
              </a:rPr>
              <a:t>and public health practice, and policy development</a:t>
            </a:r>
            <a:r>
              <a:rPr lang="en-US" dirty="0"/>
              <a:t>. </a:t>
            </a:r>
            <a:endParaRPr lang="en-US" i="1" dirty="0" smtClean="0">
              <a:solidFill>
                <a:srgbClr val="C00000"/>
              </a:solidFill>
            </a:endParaRPr>
          </a:p>
          <a:p>
            <a:r>
              <a:rPr lang="en-US" i="1" dirty="0">
                <a:solidFill>
                  <a:srgbClr val="C00000"/>
                </a:solidFill>
              </a:rPr>
              <a:t>Flexible platform for </a:t>
            </a:r>
            <a:r>
              <a:rPr lang="en-US" i="1" dirty="0" smtClean="0">
                <a:solidFill>
                  <a:srgbClr val="C00000"/>
                </a:solidFill>
              </a:rPr>
              <a:t>scale-up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Expanding </a:t>
            </a:r>
            <a:r>
              <a:rPr lang="en-US" dirty="0">
                <a:solidFill>
                  <a:srgbClr val="0070C0"/>
                </a:solidFill>
              </a:rPr>
              <a:t>the program by including other interested academic institutions in Africa </a:t>
            </a:r>
          </a:p>
          <a:p>
            <a:endParaRPr lang="en-US" i="1" dirty="0" smtClean="0">
              <a:solidFill>
                <a:srgbClr val="C00000"/>
              </a:solidFill>
            </a:endParaRPr>
          </a:p>
          <a:p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r>
              <a:rPr lang="en-ZA" dirty="0" smtClean="0"/>
              <a:t>Training and research enhancement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 Training and Research Enhancement core seeks to specifically address Aim 3 to Aim 5 of the P20 </a:t>
            </a:r>
            <a:r>
              <a:rPr lang="en-US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Proposal: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n-US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457200" algn="just">
              <a:spcBef>
                <a:spcPts val="60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Aim 3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To conduct targeted research projects in breast cancer (in Botswana and South Africa) and hypertension (in Botswana).</a:t>
            </a:r>
            <a:endParaRPr lang="en-ZA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n-ZA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4152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4E3B30"/>
                </a:solidFill>
              </a:rPr>
              <a:t>Training and research enhancement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algn="just">
              <a:lnSpc>
                <a:spcPct val="107000"/>
              </a:lnSpc>
              <a:spcBef>
                <a:spcPts val="600"/>
              </a:spcBef>
              <a:buClr>
                <a:srgbClr val="F0A22E"/>
              </a:buClr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Aim 4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establish a road-accident trauma registry in Botswana, as an initial step in assessing burden of disease and informing development of a national trauma system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lvl="0" algn="just">
              <a:lnSpc>
                <a:spcPct val="107000"/>
              </a:lnSpc>
              <a:spcBef>
                <a:spcPts val="600"/>
              </a:spcBef>
              <a:buClr>
                <a:srgbClr val="F0A22E"/>
              </a:buClr>
            </a:pPr>
            <a:endParaRPr lang="en-ZA" sz="2400" dirty="0">
              <a:solidFill>
                <a:srgbClr val="4E3B3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algn="just">
              <a:lnSpc>
                <a:spcPct val="107000"/>
              </a:lnSpc>
              <a:spcBef>
                <a:spcPts val="600"/>
              </a:spcBef>
              <a:buClr>
                <a:srgbClr val="F0A22E"/>
              </a:buClr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Aim 5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expand the cadre of local skilled NCD researchers in Botswana and South Africa through research enhancement activities. </a:t>
            </a:r>
            <a:endParaRPr lang="en-ZA" sz="2400" dirty="0">
              <a:solidFill>
                <a:srgbClr val="4E3B3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5461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Training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This </a:t>
            </a:r>
            <a:r>
              <a:rPr lang="en-US" dirty="0" smtClean="0"/>
              <a:t>training has </a:t>
            </a:r>
            <a:r>
              <a:rPr lang="en-US" dirty="0"/>
              <a:t>three major components or </a:t>
            </a:r>
            <a:r>
              <a:rPr lang="en-US" dirty="0" smtClean="0"/>
              <a:t>phases:</a:t>
            </a:r>
          </a:p>
          <a:p>
            <a:endParaRPr lang="en-GB" dirty="0"/>
          </a:p>
          <a:p>
            <a:r>
              <a:rPr lang="en-US" dirty="0">
                <a:solidFill>
                  <a:srgbClr val="C00000"/>
                </a:solidFill>
              </a:rPr>
              <a:t>Core Curriculum Didactic </a:t>
            </a:r>
            <a:r>
              <a:rPr lang="en-US" dirty="0" smtClean="0">
                <a:solidFill>
                  <a:srgbClr val="C00000"/>
                </a:solidFill>
              </a:rPr>
              <a:t>Block</a:t>
            </a:r>
          </a:p>
          <a:p>
            <a:pPr lvl="1"/>
            <a:r>
              <a:rPr lang="en-US" dirty="0" smtClean="0"/>
              <a:t>Taught at UB for three weeks through </a:t>
            </a:r>
            <a:r>
              <a:rPr lang="en-US" dirty="0"/>
              <a:t>direct participation and problem-solving learning methods.</a:t>
            </a:r>
            <a:endParaRPr lang="en-GB" dirty="0"/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Mentorship</a:t>
            </a:r>
          </a:p>
          <a:p>
            <a:pPr lvl="1"/>
            <a:r>
              <a:rPr lang="en-US" dirty="0" smtClean="0"/>
              <a:t>Trainees will work with mentors at their workplace and draw experiences from local and international co-mentor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Post-training</a:t>
            </a:r>
          </a:p>
          <a:p>
            <a:pPr lvl="1"/>
            <a:r>
              <a:rPr lang="en-US" dirty="0" smtClean="0"/>
              <a:t>Designed </a:t>
            </a:r>
            <a:r>
              <a:rPr lang="en-US" dirty="0"/>
              <a:t>to provide virtual and in-person opportunities to continue to interact and collaborate with faculty, </a:t>
            </a:r>
            <a:r>
              <a:rPr lang="en-US" dirty="0" smtClean="0"/>
              <a:t>mentors, and fellow graduates.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2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US" sz="4000" cap="none" dirty="0">
                <a:solidFill>
                  <a:srgbClr val="C00000"/>
                </a:solidFill>
                <a:effectLst/>
                <a:latin typeface="Franklin Gothic Book"/>
                <a:ea typeface="+mn-ea"/>
                <a:cs typeface="+mn-cs"/>
              </a:rPr>
              <a:t>Core Curriculum Didactic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22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Z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eeks </a:t>
            </a:r>
            <a:r>
              <a:rPr lang="en-Z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support the three flagship research focus areas of Trauma, breast cancer and hypertension through the provision of adequate</a:t>
            </a:r>
            <a:r>
              <a:rPr lang="en-ZA" dirty="0">
                <a:solidFill>
                  <a:srgbClr val="1A1A1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1A1A1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support that encompasses </a:t>
            </a:r>
            <a:endParaRPr lang="en-US" dirty="0" smtClean="0">
              <a:solidFill>
                <a:srgbClr val="1A1A1A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Clr>
                <a:srgbClr val="1A1A1A"/>
              </a:buClr>
              <a:buFont typeface="Calibri" panose="020F0502020204030204" pitchFamily="34" charset="0"/>
              <a:buAutoNum type="romanLcParenR"/>
            </a:pPr>
            <a:r>
              <a:rPr lang="en-US" sz="2800" dirty="0">
                <a:solidFill>
                  <a:srgbClr val="1A1A1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Assessing the statistical and design needs of the proposed research, </a:t>
            </a:r>
            <a:endParaRPr lang="en-ZA" sz="2400" dirty="0">
              <a:latin typeface="Calibri" panose="020F0502020204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Z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6556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algn="ctr"/>
            <a:r>
              <a:rPr lang="en-US" sz="4000" cap="none" dirty="0">
                <a:solidFill>
                  <a:srgbClr val="C00000"/>
                </a:solidFill>
                <a:effectLst/>
                <a:latin typeface="Franklin Gothic Book"/>
              </a:rPr>
              <a:t>Core Curriculum Didactic Block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84725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1A1A1A"/>
              </a:buClr>
              <a:buNone/>
            </a:pPr>
            <a:r>
              <a:rPr lang="en-US" dirty="0" smtClean="0">
                <a:solidFill>
                  <a:srgbClr val="1A1A1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ii) Establishing </a:t>
            </a:r>
            <a:r>
              <a:rPr lang="en-US" dirty="0">
                <a:solidFill>
                  <a:srgbClr val="1A1A1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requisite analytical skills and providing the necessary tools through training, </a:t>
            </a:r>
            <a:endParaRPr lang="en-US" dirty="0" smtClean="0">
              <a:solidFill>
                <a:srgbClr val="1A1A1A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1A1A1A"/>
              </a:buClr>
              <a:buNone/>
            </a:pPr>
            <a:r>
              <a:rPr lang="en-US" dirty="0" smtClean="0">
                <a:solidFill>
                  <a:srgbClr val="1A1A1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iii) Responsible </a:t>
            </a:r>
            <a:r>
              <a:rPr lang="en-US" dirty="0">
                <a:solidFill>
                  <a:srgbClr val="1A1A1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for faculty versus masters training of research staff within the core, and any charge-back mechanism that may be required to support core efforts.</a:t>
            </a:r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  </a:t>
            </a:r>
            <a:endParaRPr lang="en-ZA" dirty="0">
              <a:latin typeface="Calibri" panose="020F0502020204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805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1228</Words>
  <Application>Microsoft Office PowerPoint</Application>
  <PresentationFormat>On-screen Show (4:3)</PresentationFormat>
  <Paragraphs>128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Trek</vt:lpstr>
      <vt:lpstr>Training and research enhancement</vt:lpstr>
      <vt:lpstr>Training Goal</vt:lpstr>
      <vt:lpstr>Specific objectives</vt:lpstr>
      <vt:lpstr>Features of the training programme</vt:lpstr>
      <vt:lpstr>Training and research enhancement</vt:lpstr>
      <vt:lpstr>Training and research enhancement</vt:lpstr>
      <vt:lpstr>Training overview</vt:lpstr>
      <vt:lpstr>Core Curriculum Didactic Block</vt:lpstr>
      <vt:lpstr>Core Curriculum Didactic Block</vt:lpstr>
      <vt:lpstr>Core Curriculum Didactic Block</vt:lpstr>
      <vt:lpstr>Core Curriculum Didactic Block</vt:lpstr>
      <vt:lpstr>Structure</vt:lpstr>
      <vt:lpstr>Didactic modules</vt:lpstr>
      <vt:lpstr>Didactic modules</vt:lpstr>
      <vt:lpstr>Eligibility</vt:lpstr>
      <vt:lpstr>Recruiting procedures</vt:lpstr>
      <vt:lpstr>Expected outcomes</vt:lpstr>
      <vt:lpstr>sustainability</vt:lpstr>
      <vt:lpstr>Course contents</vt:lpstr>
      <vt:lpstr>Fundamentals of Biostatistics in Practice </vt:lpstr>
      <vt:lpstr> Introduction to Epidemiological Research Methods </vt:lpstr>
      <vt:lpstr>Data Analysis using R software</vt:lpstr>
      <vt:lpstr>Clinical Trials and Research Ethics</vt:lpstr>
      <vt:lpstr>Applied Survival Analysis</vt:lpstr>
      <vt:lpstr>Thank you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and research enhancement</dc:title>
  <dc:creator>Mashalla, Yohana  JS.</dc:creator>
  <cp:lastModifiedBy>Mashalla, Yohana  JS.</cp:lastModifiedBy>
  <cp:revision>30</cp:revision>
  <dcterms:created xsi:type="dcterms:W3CDTF">2017-03-06T12:22:27Z</dcterms:created>
  <dcterms:modified xsi:type="dcterms:W3CDTF">2017-03-09T06:07:30Z</dcterms:modified>
</cp:coreProperties>
</file>