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05" r:id="rId4"/>
    <p:sldId id="332" r:id="rId5"/>
    <p:sldId id="339" r:id="rId6"/>
    <p:sldId id="338" r:id="rId7"/>
    <p:sldId id="340" r:id="rId8"/>
    <p:sldId id="341" r:id="rId9"/>
    <p:sldId id="337" r:id="rId10"/>
    <p:sldId id="322" r:id="rId11"/>
    <p:sldId id="3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123" autoAdjust="0"/>
  </p:normalViewPr>
  <p:slideViewPr>
    <p:cSldViewPr snapToGrid="0" snapToObjects="1">
      <p:cViewPr>
        <p:scale>
          <a:sx n="75" d="100"/>
          <a:sy n="75" d="100"/>
        </p:scale>
        <p:origin x="14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105C-527E-E84F-880B-82987DB9374F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D81A-C832-1D47-A649-7F70DB0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Shahin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Lockman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adult internist (ID-trained) who has conducted epidemiologic and clinical trials investigations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to HIV and tuberculosis in southern Africa since 1996, focusing on biomedical approaches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preventing mother to child transmission (MTCT) of HIV-1; treating women (and infants) with antiretroviral drugs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exposure to antiretroviral for MTCT prevention; optimizing the health of HIV-infected mothers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HIV-exposed and -infected children; and studying the best approaches to feeding the HIV-exposed infant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limited settings. She has also participated in (and mentored investigators related to) implementation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studies focused on safe infant male circumcision; adult cancer spectrum and outcomes; and risk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 for cardiovascular disease. For the proposed project she will assist with design of research and training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plans, and participate in project conduct and assessment of progress. She will also assist with developing new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projects; will help identify and contact new regional collaborators; and will advise on regulatory issues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engagement of community/local stakeholders as part of this project.</a:t>
            </a:r>
          </a:p>
          <a:p>
            <a:endParaRPr lang="en-US" dirty="0" smtClean="0"/>
          </a:p>
          <a:p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Ralph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D’Agostino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Professor of Mathematics/Statistics, Biostatistics and Epidemiology at Boston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and the Executive Director of Biostatistics and Data Management at Harvard Clinical Research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Institute. He has been a co-Principal Investigator on the Framingham Heart Study for over 30 years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special recognition in 2014 from the American Public Health Association for being in the top 1%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cited authors in Clinical Medicine. Professor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D’Agostino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committed to mentoring 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Mosepele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his team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hypertension researchers on study design, approaches to statistical analyses based on available data,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of scholarly works. Professor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D’Agostino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provide technical support in the preparation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Biostatistics and Epidemiology curriculum for the NCD training component of the grant. He does not require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salary support through this grant to carry out his mentoring and technical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the % of HIV+ vs. HIV- individuals with hypertension who are on treatment is one of the few formal comparisons proposed. We hypothesize that 65% of HIV+ persons with hypertension are treated for hypertension, vs. 50% of HIV- persons being treated, we would need to assess at least 366 HIV-negative and 122 HIV-infected participants to observe a difference, with 80% power (and alpha 0.05).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3000 participants in the hypertension assessment, if we assume that 20% will have hypertension (already diagnosed/treated and/or current):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~600+ will have hypertension (diagnosed or current); ~450 will be HIV-uninfected and ~150+ of these individuals will be HIV-infected.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BCPP DSMB Meeting - Bethesda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 April 2013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F8AA-23A8-49C9-8239-1A9F3507AA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5" name="Rectangle 2"/>
          <p:cNvSpPr txBox="1">
            <a:spLocks noGrp="1" noChangeArrowheads="1"/>
          </p:cNvSpPr>
          <p:nvPr/>
        </p:nvSpPr>
        <p:spPr bwMode="auto">
          <a:xfrm>
            <a:off x="3" y="8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4" tIns="44709" rIns="89414" bIns="44709"/>
          <a:lstStyle/>
          <a:p>
            <a:pPr defTabSz="894085"/>
            <a:r>
              <a:rPr lang="en-US" sz="1300">
                <a:solidFill>
                  <a:prstClr val="black"/>
                </a:solidFill>
              </a:rPr>
              <a:t>Mochudi Project - Gates</a:t>
            </a:r>
          </a:p>
        </p:txBody>
      </p:sp>
      <p:sp>
        <p:nvSpPr>
          <p:cNvPr id="61446" name="Rectangle 3"/>
          <p:cNvSpPr txBox="1">
            <a:spLocks noGrp="1" noChangeArrowheads="1"/>
          </p:cNvSpPr>
          <p:nvPr/>
        </p:nvSpPr>
        <p:spPr bwMode="auto">
          <a:xfrm>
            <a:off x="3884414" y="8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4" tIns="44709" rIns="89414" bIns="44709"/>
          <a:lstStyle/>
          <a:p>
            <a:pPr algn="r" defTabSz="894085"/>
            <a:r>
              <a:rPr lang="en-US" sz="1300">
                <a:solidFill>
                  <a:prstClr val="black"/>
                </a:solidFill>
              </a:rPr>
              <a:t>8 October 2008</a:t>
            </a:r>
          </a:p>
        </p:txBody>
      </p:sp>
      <p:sp>
        <p:nvSpPr>
          <p:cNvPr id="61447" name="Rectangle 7"/>
          <p:cNvSpPr txBox="1">
            <a:spLocks noGrp="1" noChangeArrowheads="1"/>
          </p:cNvSpPr>
          <p:nvPr/>
        </p:nvSpPr>
        <p:spPr bwMode="auto">
          <a:xfrm>
            <a:off x="3884414" y="868439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4" tIns="44709" rIns="89414" bIns="44709" anchor="b"/>
          <a:lstStyle/>
          <a:p>
            <a:pPr algn="r" defTabSz="894085"/>
            <a:fld id="{AC548839-6311-47DC-A648-7B50561937C2}" type="slidenum">
              <a:rPr lang="en-US" sz="1300">
                <a:solidFill>
                  <a:prstClr val="black"/>
                </a:solidFill>
              </a:rPr>
              <a:pPr algn="r" defTabSz="894085"/>
              <a:t>5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614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61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20" y="4343712"/>
            <a:ext cx="5033367" cy="4115405"/>
          </a:xfrm>
          <a:noFill/>
          <a:ln/>
        </p:spPr>
        <p:txBody>
          <a:bodyPr lIns="89414" tIns="44709" rIns="89414" bIns="44709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BCFF-CED7-3247-A796-1289C05273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5905-3D98-49E1-9190-2989EA9BB14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4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D0FC-AA87-3246-84B4-8E32BC3EEF9C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697" y="580571"/>
            <a:ext cx="10433707" cy="22679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Peo</a:t>
            </a:r>
            <a:r>
              <a:rPr lang="en-US" b="1" dirty="0" smtClean="0"/>
              <a:t> Pilot Project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5600" dirty="0" smtClean="0"/>
              <a:t>Hypertension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6895"/>
            <a:ext cx="9144000" cy="969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Mosepele</a:t>
            </a:r>
            <a:r>
              <a:rPr lang="en-US" dirty="0" smtClean="0"/>
              <a:t> </a:t>
            </a:r>
            <a:r>
              <a:rPr lang="en-US" dirty="0" err="1" smtClean="0"/>
              <a:t>Mosepele</a:t>
            </a:r>
            <a:r>
              <a:rPr lang="en-US" dirty="0" smtClean="0"/>
              <a:t>, MD, MSc</a:t>
            </a:r>
          </a:p>
          <a:p>
            <a:r>
              <a:rPr lang="en-US" dirty="0" smtClean="0"/>
              <a:t>Co-I, University of Botswana, Botswana-Harvard AIDS Partnership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73" y="5437327"/>
            <a:ext cx="1676853" cy="74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87" y="5376857"/>
            <a:ext cx="1369668" cy="84008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187" y="5156561"/>
            <a:ext cx="976170" cy="10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446" y="4825447"/>
            <a:ext cx="1333653" cy="13609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36" y="4968917"/>
            <a:ext cx="1652009" cy="1217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667" y="5175252"/>
            <a:ext cx="799263" cy="957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699" y="5199492"/>
            <a:ext cx="1089301" cy="9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Prevalence of </a:t>
            </a:r>
            <a:r>
              <a:rPr lang="en-US" dirty="0"/>
              <a:t>unmanaged reversible cardio-metabolic risk </a:t>
            </a:r>
            <a:r>
              <a:rPr lang="en-US" dirty="0" smtClean="0"/>
              <a:t>factors; may inform </a:t>
            </a:r>
            <a:r>
              <a:rPr lang="en-US" dirty="0" smtClean="0">
                <a:effectLst/>
                <a:sym typeface="Wingdings"/>
              </a:rPr>
              <a:t>task shifting training curriculum and approach to decentralization of services to primary care level.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N</a:t>
            </a:r>
            <a:r>
              <a:rPr lang="en-US" dirty="0" smtClean="0"/>
              <a:t>ew </a:t>
            </a:r>
            <a:r>
              <a:rPr lang="en-US" dirty="0"/>
              <a:t>approaches to engaging people in preventive </a:t>
            </a:r>
            <a:r>
              <a:rPr lang="en-US" dirty="0" smtClean="0"/>
              <a:t>care</a:t>
            </a:r>
          </a:p>
          <a:p>
            <a:pPr lvl="1"/>
            <a:r>
              <a:rPr lang="en-US" dirty="0">
                <a:sym typeface="Wingdings"/>
              </a:rPr>
              <a:t>E</a:t>
            </a:r>
            <a:r>
              <a:rPr lang="en-US" dirty="0" smtClean="0">
                <a:effectLst/>
                <a:sym typeface="Wingdings"/>
              </a:rPr>
              <a:t>xplore healthcare system factors in blood pressure control</a:t>
            </a:r>
          </a:p>
          <a:p>
            <a:pPr lvl="1"/>
            <a:r>
              <a:rPr lang="en-US" dirty="0" smtClean="0">
                <a:sym typeface="Wingdings"/>
              </a:rPr>
              <a:t>Role of environmental factors in blood pressure control</a:t>
            </a:r>
            <a:endParaRPr lang="en-US" dirty="0" smtClean="0">
              <a:effectLst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048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673228"/>
            <a:ext cx="11751733" cy="4744508"/>
          </a:xfrm>
        </p:spPr>
        <p:txBody>
          <a:bodyPr/>
          <a:lstStyle/>
          <a:p>
            <a:r>
              <a:rPr lang="en-US" dirty="0" smtClean="0"/>
              <a:t>Hypertension:</a:t>
            </a:r>
          </a:p>
          <a:p>
            <a:pPr lvl="1"/>
            <a:r>
              <a:rPr lang="en-US" dirty="0" smtClean="0"/>
              <a:t>Assess prevalence of hypertension (treated and untreated) and prior risk factor screening in a population-based cohort of 3,000 well-characterized adults from throughout Botswana (and evaluate control plus predictors, including HIV)</a:t>
            </a:r>
          </a:p>
        </p:txBody>
      </p:sp>
    </p:spTree>
    <p:extLst>
      <p:ext uri="{BB962C8B-B14F-4D97-AF65-F5344CB8AC3E}">
        <p14:creationId xmlns:p14="http://schemas.microsoft.com/office/powerpoint/2010/main" val="290646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Outline- </a:t>
            </a:r>
            <a:r>
              <a:rPr lang="en-US" dirty="0" err="1" smtClean="0"/>
              <a:t>Peo</a:t>
            </a:r>
            <a:r>
              <a:rPr lang="en-US" dirty="0" smtClean="0"/>
              <a:t> Hypertension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Background</a:t>
            </a:r>
          </a:p>
          <a:p>
            <a:pPr lvl="0"/>
            <a:r>
              <a:rPr lang="en-US" dirty="0" smtClean="0"/>
              <a:t>Aims</a:t>
            </a:r>
          </a:p>
          <a:p>
            <a:pPr lvl="0"/>
            <a:r>
              <a:rPr lang="en-US" dirty="0" smtClean="0"/>
              <a:t>Setting</a:t>
            </a:r>
          </a:p>
          <a:p>
            <a:r>
              <a:rPr lang="en-US" dirty="0" smtClean="0"/>
              <a:t>Progress to date</a:t>
            </a:r>
          </a:p>
          <a:p>
            <a:r>
              <a:rPr lang="en-US" dirty="0" smtClean="0"/>
              <a:t>Future directions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64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4197"/>
            <a:ext cx="10845800" cy="1325563"/>
          </a:xfrm>
        </p:spPr>
        <p:txBody>
          <a:bodyPr/>
          <a:lstStyle/>
          <a:p>
            <a:r>
              <a:rPr lang="en-US" dirty="0" smtClean="0"/>
              <a:t>Pilot research: Hypertension,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9760"/>
            <a:ext cx="11379200" cy="5218107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Hypertension confers high </a:t>
            </a:r>
            <a:r>
              <a:rPr lang="en-US" dirty="0"/>
              <a:t>population attributable risk of </a:t>
            </a:r>
            <a:r>
              <a:rPr lang="en-US" dirty="0" smtClean="0"/>
              <a:t>MI and CVA (INTER-HEART and INTER-STROKE); distribution of additional reversible risk factors unknown for the southern African region </a:t>
            </a:r>
          </a:p>
          <a:p>
            <a:pPr lvl="1"/>
            <a:r>
              <a:rPr lang="en-US" dirty="0" smtClean="0"/>
              <a:t>Hypertension control rates are quite poor in Africa, </a:t>
            </a:r>
            <a:r>
              <a:rPr lang="en-US" dirty="0"/>
              <a:t>with the best being 45% in a 2013 review </a:t>
            </a:r>
            <a:r>
              <a:rPr lang="en-US" dirty="0" smtClean="0"/>
              <a:t>article (</a:t>
            </a:r>
            <a:r>
              <a:rPr lang="en-US" dirty="0" err="1" smtClean="0"/>
              <a:t>Kayima</a:t>
            </a:r>
            <a:r>
              <a:rPr lang="en-US" dirty="0" smtClean="0"/>
              <a:t> 2013, BMC CVD)</a:t>
            </a:r>
          </a:p>
          <a:p>
            <a:pPr lvl="1"/>
            <a:r>
              <a:rPr lang="en-US" dirty="0" smtClean="0"/>
              <a:t>Treated HIV disease has been associated with hypertension (and excess risk for CVD)</a:t>
            </a:r>
          </a:p>
          <a:p>
            <a:r>
              <a:rPr lang="en-US" dirty="0" smtClean="0"/>
              <a:t>Participating institutions/investigators:</a:t>
            </a:r>
          </a:p>
          <a:p>
            <a:pPr lvl="1"/>
            <a:r>
              <a:rPr lang="en-US" b="1" dirty="0" smtClean="0"/>
              <a:t>Dr. </a:t>
            </a:r>
            <a:r>
              <a:rPr lang="en-US" b="1" dirty="0" err="1" smtClean="0"/>
              <a:t>Mosepele</a:t>
            </a:r>
            <a:r>
              <a:rPr lang="en-US" b="1" dirty="0" smtClean="0"/>
              <a:t> </a:t>
            </a:r>
            <a:r>
              <a:rPr lang="en-US" b="1" dirty="0" err="1" smtClean="0"/>
              <a:t>Mosepele</a:t>
            </a:r>
            <a:r>
              <a:rPr lang="en-US" b="1" dirty="0" smtClean="0"/>
              <a:t> MD, MS</a:t>
            </a:r>
            <a:r>
              <a:rPr lang="en-US" dirty="0" smtClean="0"/>
              <a:t> at University of Botswana and BHP</a:t>
            </a:r>
          </a:p>
          <a:p>
            <a:pPr lvl="1"/>
            <a:r>
              <a:rPr lang="en-US" b="1" dirty="0" err="1" smtClean="0"/>
              <a:t>Dr</a:t>
            </a:r>
            <a:r>
              <a:rPr lang="en-US" b="1" dirty="0" smtClean="0"/>
              <a:t> Tiny </a:t>
            </a:r>
            <a:r>
              <a:rPr lang="en-US" b="1" dirty="0" err="1" smtClean="0"/>
              <a:t>Masupe</a:t>
            </a:r>
            <a:r>
              <a:rPr lang="en-US" b="1" dirty="0" smtClean="0"/>
              <a:t>, MD</a:t>
            </a:r>
            <a:r>
              <a:rPr lang="en-US" dirty="0" smtClean="0"/>
              <a:t>, University of Botswana</a:t>
            </a:r>
          </a:p>
          <a:p>
            <a:pPr lvl="1"/>
            <a:r>
              <a:rPr lang="en-US" b="1" dirty="0" smtClean="0"/>
              <a:t>Dr. Ralph </a:t>
            </a:r>
            <a:r>
              <a:rPr lang="en-US" b="1" dirty="0" err="1" smtClean="0"/>
              <a:t>D’Agostino</a:t>
            </a:r>
            <a:r>
              <a:rPr lang="en-US" dirty="0" smtClean="0"/>
              <a:t>, biostatistician/epidemiologist at BU and co-PI on Framingham Heart Study for over 30 years</a:t>
            </a:r>
          </a:p>
          <a:p>
            <a:pPr lvl="1"/>
            <a:r>
              <a:rPr lang="en-US" b="1" dirty="0" smtClean="0"/>
              <a:t>Dr. Shahin Lockman, MD, MS</a:t>
            </a:r>
            <a:r>
              <a:rPr lang="en-US" dirty="0" smtClean="0"/>
              <a:t> at BWH/Boston and BHP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23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4197"/>
            <a:ext cx="10845800" cy="1325563"/>
          </a:xfrm>
        </p:spPr>
        <p:txBody>
          <a:bodyPr/>
          <a:lstStyle/>
          <a:p>
            <a:r>
              <a:rPr lang="en-US" dirty="0" smtClean="0"/>
              <a:t>Pilot research: Hypertension,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54100"/>
            <a:ext cx="12056533" cy="5803900"/>
          </a:xfrm>
        </p:spPr>
        <p:txBody>
          <a:bodyPr>
            <a:normAutofit/>
          </a:bodyPr>
          <a:lstStyle/>
          <a:p>
            <a:r>
              <a:rPr lang="en-US" dirty="0" smtClean="0"/>
              <a:t>In a population-based sample of adults in Botswana, to assess:</a:t>
            </a:r>
          </a:p>
          <a:p>
            <a:pPr lvl="1"/>
            <a:r>
              <a:rPr lang="en-US" dirty="0" smtClean="0"/>
              <a:t>Prevalence </a:t>
            </a:r>
            <a:r>
              <a:rPr lang="en-US" dirty="0"/>
              <a:t>of hypertension </a:t>
            </a:r>
            <a:r>
              <a:rPr lang="en-US" dirty="0" smtClean="0"/>
              <a:t>(</a:t>
            </a:r>
            <a:r>
              <a:rPr lang="en-US" i="1" dirty="0" smtClean="0"/>
              <a:t>either</a:t>
            </a:r>
            <a:r>
              <a:rPr lang="en-US" dirty="0" smtClean="0"/>
              <a:t> previously diagnosed, or current SBP&gt;140 or DBP&gt;90)</a:t>
            </a:r>
            <a:endParaRPr lang="en-US" dirty="0"/>
          </a:p>
          <a:p>
            <a:pPr lvl="1"/>
            <a:r>
              <a:rPr lang="en-US" dirty="0" smtClean="0"/>
              <a:t>Proportion of adults previously/currently prescribed </a:t>
            </a:r>
            <a:r>
              <a:rPr lang="en-US" dirty="0" err="1" smtClean="0"/>
              <a:t>antihypertensives</a:t>
            </a:r>
            <a:endParaRPr lang="en-US" dirty="0" smtClean="0"/>
          </a:p>
          <a:p>
            <a:pPr lvl="1"/>
            <a:r>
              <a:rPr lang="en-US" dirty="0" smtClean="0"/>
              <a:t>Blood pressure/hypertension among patients currently prescribed treatment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redictors of hypertension</a:t>
            </a:r>
          </a:p>
          <a:p>
            <a:pPr lvl="1"/>
            <a:r>
              <a:rPr lang="en-US" dirty="0" smtClean="0"/>
              <a:t>Self-report of prior counseling on basic CVD risk factors among those with prior </a:t>
            </a:r>
            <a:r>
              <a:rPr lang="en-US" dirty="0" err="1" smtClean="0"/>
              <a:t>htn</a:t>
            </a:r>
            <a:r>
              <a:rPr lang="en-US" dirty="0" smtClean="0"/>
              <a:t> diagnosis (smoking cessation, moderation of salt/alcohol intake, exercise, lipids, DM scr.)</a:t>
            </a:r>
          </a:p>
          <a:p>
            <a:pPr lvl="1"/>
            <a:r>
              <a:rPr lang="en-US" dirty="0" smtClean="0"/>
              <a:t>Hypertension prevalence by HIV status</a:t>
            </a:r>
          </a:p>
          <a:p>
            <a:pPr lvl="1"/>
            <a:r>
              <a:rPr lang="en-US" dirty="0" smtClean="0"/>
              <a:t>Hypertension control by level of care in the health system</a:t>
            </a:r>
          </a:p>
          <a:p>
            <a:r>
              <a:rPr lang="en-US" dirty="0" smtClean="0"/>
              <a:t>Hypertension pilot project will be conducted in unique population-based cohort of randomly-sampled, well-characterized adults age 16-64 years in 30 communities from Botswana (Botswana Combination Prevention Project, </a:t>
            </a:r>
            <a:r>
              <a:rPr lang="en-US" b="1" u="sng" dirty="0" smtClean="0"/>
              <a:t>BCPP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Hypertension pilot will be conducted in subset of 3,000 participants</a:t>
            </a:r>
          </a:p>
          <a:p>
            <a:pPr lvl="1"/>
            <a:r>
              <a:rPr lang="en-US" dirty="0" smtClean="0"/>
              <a:t>Assessments will include interview/survey, bilateral UE BP x 2; waist and hip </a:t>
            </a:r>
            <a:r>
              <a:rPr lang="en-US" dirty="0" err="1" smtClean="0"/>
              <a:t>circ</a:t>
            </a:r>
            <a:r>
              <a:rPr lang="en-US" dirty="0" smtClean="0"/>
              <a:t> x 2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6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990601"/>
            <a:ext cx="11887200" cy="5933932"/>
          </a:xfr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itchFamily="34" charset="0"/>
              </a:rPr>
              <a:t>Pair-matched community-randomized trial in 30 </a:t>
            </a:r>
            <a:r>
              <a:rPr lang="en-US" sz="2400" dirty="0" smtClean="0">
                <a:cs typeface="Arial" pitchFamily="34" charset="0"/>
              </a:rPr>
              <a:t>communities, assessing impact of combination prevention interventions on 30 month cumulative HIV incidence</a:t>
            </a:r>
            <a:endParaRPr lang="en-US" sz="2400" dirty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15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combination prevention intervention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and 15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standard of care </a:t>
            </a:r>
            <a:endParaRPr lang="en-US" sz="2400" dirty="0">
              <a:cs typeface="Arial" pitchFamily="34" charset="0"/>
            </a:endParaRPr>
          </a:p>
          <a:p>
            <a:pPr marL="3429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2400" b="1" dirty="0">
                <a:cs typeface="Arial" pitchFamily="34" charset="0"/>
              </a:rPr>
              <a:t>Baseline and annual surveys </a:t>
            </a:r>
            <a:r>
              <a:rPr lang="en-US" sz="2400" dirty="0">
                <a:cs typeface="Arial" pitchFamily="34" charset="0"/>
              </a:rPr>
              <a:t>conducted </a:t>
            </a:r>
            <a:r>
              <a:rPr lang="en-US" sz="2400" dirty="0" smtClean="0">
                <a:cs typeface="Arial" pitchFamily="34" charset="0"/>
              </a:rPr>
              <a:t>in all consenting adults residents in a randoml</a:t>
            </a:r>
            <a:r>
              <a:rPr lang="en-US" dirty="0" smtClean="0">
                <a:cs typeface="Arial" pitchFamily="34" charset="0"/>
              </a:rPr>
              <a:t>y-selected sample of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~20% of households  </a:t>
            </a:r>
            <a:r>
              <a:rPr lang="en-US" sz="2400" dirty="0" smtClean="0">
                <a:cs typeface="Arial" pitchFamily="34" charset="0"/>
              </a:rPr>
              <a:t>in </a:t>
            </a:r>
            <a:r>
              <a:rPr lang="en-US" sz="2400" dirty="0">
                <a:cs typeface="Arial" pitchFamily="34" charset="0"/>
              </a:rPr>
              <a:t>all 30 communities, </a:t>
            </a:r>
            <a:r>
              <a:rPr lang="en-US" sz="2400" dirty="0" smtClean="0">
                <a:cs typeface="Arial" pitchFamily="34" charset="0"/>
              </a:rPr>
              <a:t>to assess HIV incidence</a:t>
            </a:r>
            <a:endParaRPr lang="en-US" sz="2000" dirty="0"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Baseline and annual HIV testing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Extensive data on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sociodemographic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factors, health, sexual risk behavior, major health outcomes QOL/RU are collected at baseline and annually on two subsequent surveys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13,000 adults already enrolled and being followed; will enroll additional 9,000 participants in 6 communities during final round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Starting the final round of annual surveys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(in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March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2017) 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Unique opportunity to characterize population-based random sample of adults from across Botswana by leveraging large, very costly infrastructure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200" y="76199"/>
            <a:ext cx="11610848" cy="91440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Hypertension Pilot Project: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BCPP Study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Overview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7CF775E3-A359-45D4-B786-B8D8699F92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53" y="225576"/>
            <a:ext cx="11548260" cy="6282469"/>
          </a:xfrm>
          <a:prstGeom prst="roundRect">
            <a:avLst>
              <a:gd name="adj" fmla="val 5806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84099" y="293309"/>
            <a:ext cx="11358563" cy="959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7621" tIns="47621" rIns="47621" bIns="4762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3700" kern="0" dirty="0">
                <a:solidFill>
                  <a:srgbClr val="761509"/>
                </a:solidFill>
                <a:ea typeface="Abadi MT Condensed Light" pitchFamily="1" charset="0"/>
                <a:cs typeface="Lucida Sans Unicode"/>
                <a:sym typeface="Abadi MT Condensed Light" pitchFamily="1" charset="0"/>
              </a:rPr>
              <a:t>Botswana Combination Prevention Project:</a:t>
            </a:r>
            <a:endParaRPr lang="en-US" sz="4800" kern="0" dirty="0">
              <a:solidFill>
                <a:srgbClr val="761509"/>
              </a:solidFill>
              <a:ea typeface="Abadi MT Condensed Light" pitchFamily="1" charset="0"/>
              <a:cs typeface="Lucida Sans Unicode"/>
              <a:sym typeface="Abadi MT Condensed Light" pitchFamily="1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90" y="5395547"/>
            <a:ext cx="871461" cy="944084"/>
          </a:xfrm>
          <a:prstGeom prst="rect">
            <a:avLst/>
          </a:prstGeom>
          <a:noFill/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1334264" y="868938"/>
            <a:ext cx="8043405" cy="2169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b="1" dirty="0"/>
              <a:t>15 standard of care</a:t>
            </a:r>
          </a:p>
          <a:p>
            <a:r>
              <a:rPr lang="en-US" sz="1900" b="1" dirty="0"/>
              <a:t>communities </a:t>
            </a:r>
          </a:p>
          <a:p>
            <a:r>
              <a:rPr lang="en-US" sz="1900" b="1" dirty="0"/>
              <a:t>(n~90,000)</a:t>
            </a: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4264" y="3783030"/>
            <a:ext cx="8043405" cy="2169821"/>
          </a:xfrm>
          <a:prstGeom prst="rect">
            <a:avLst/>
          </a:prstGeom>
          <a:solidFill>
            <a:srgbClr val="CCFFCC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r>
              <a:rPr lang="en-US" sz="1900" b="1" dirty="0"/>
              <a:t>15 intervention</a:t>
            </a:r>
          </a:p>
          <a:p>
            <a:r>
              <a:rPr lang="en-US" sz="1900" b="1" dirty="0"/>
              <a:t>care communities</a:t>
            </a:r>
          </a:p>
          <a:p>
            <a:r>
              <a:rPr lang="en-US" sz="1900" b="1" dirty="0"/>
              <a:t>(n~90,000)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5136" y="2141081"/>
            <a:ext cx="1016000" cy="861775"/>
          </a:xfrm>
          <a:prstGeom prst="rect">
            <a:avLst/>
          </a:prstGeom>
          <a:solidFill>
            <a:srgbClr val="FF66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55136" y="3797807"/>
            <a:ext cx="1016000" cy="861775"/>
          </a:xfrm>
          <a:prstGeom prst="rect">
            <a:avLst/>
          </a:prstGeom>
          <a:solidFill>
            <a:srgbClr val="0080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680" y="3002856"/>
            <a:ext cx="1439333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b="1" dirty="0"/>
              <a:t>Randomize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36013" y="2596455"/>
            <a:ext cx="50800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6013" y="3409255"/>
            <a:ext cx="508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89597" y="4956000"/>
            <a:ext cx="5588072" cy="975904"/>
          </a:xfrm>
          <a:prstGeom prst="rect">
            <a:avLst/>
          </a:prstGeom>
          <a:solidFill>
            <a:srgbClr val="42D02E"/>
          </a:solidFill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/>
              <a:t>		</a:t>
            </a:r>
          </a:p>
          <a:p>
            <a:pPr>
              <a:lnSpc>
                <a:spcPct val="150000"/>
              </a:lnSpc>
            </a:pPr>
            <a:endParaRPr lang="en-US" sz="19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1136" y="3307657"/>
            <a:ext cx="1490133" cy="112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61270" y="3027342"/>
            <a:ext cx="118533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/>
              <a:t>Month 12 follow-up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355069" y="3307657"/>
            <a:ext cx="2006600" cy="11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61670" y="3027342"/>
            <a:ext cx="118533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/>
              <a:t>Month 30 follow-up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5936" y="2148634"/>
            <a:ext cx="1016000" cy="861775"/>
          </a:xfrm>
          <a:prstGeom prst="rect">
            <a:avLst/>
          </a:prstGeom>
          <a:solidFill>
            <a:srgbClr val="FF66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45936" y="3781447"/>
            <a:ext cx="1016000" cy="861775"/>
          </a:xfrm>
          <a:prstGeom prst="rect">
            <a:avLst/>
          </a:prstGeom>
          <a:solidFill>
            <a:srgbClr val="0080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361669" y="2139382"/>
            <a:ext cx="1016000" cy="861775"/>
          </a:xfrm>
          <a:prstGeom prst="rect">
            <a:avLst/>
          </a:prstGeom>
          <a:solidFill>
            <a:srgbClr val="FF66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361669" y="3762196"/>
            <a:ext cx="1016000" cy="861775"/>
          </a:xfrm>
          <a:prstGeom prst="rect">
            <a:avLst/>
          </a:prstGeom>
          <a:solidFill>
            <a:srgbClr val="0080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/>
              <a:t>20% cohort</a:t>
            </a:r>
          </a:p>
          <a:p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547003" y="868938"/>
            <a:ext cx="846667" cy="5047535"/>
          </a:xfrm>
          <a:prstGeom prst="rect">
            <a:avLst/>
          </a:prstGeom>
          <a:solidFill>
            <a:srgbClr val="FF3A33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End of study survey</a:t>
            </a:r>
          </a:p>
          <a:p>
            <a:r>
              <a:rPr lang="en-US" sz="1600" dirty="0"/>
              <a:t>(100% of 3 pairs)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789597" y="4956000"/>
            <a:ext cx="5588072" cy="892548"/>
          </a:xfrm>
          <a:prstGeom prst="rect">
            <a:avLst/>
          </a:prstGeom>
          <a:noFill/>
        </p:spPr>
        <p:txBody>
          <a:bodyPr wrap="square" lIns="121917" tIns="60958" rIns="121917" bIns="60958" numCol="2" rtlCol="0">
            <a:spAutoFit/>
          </a:bodyPr>
          <a:lstStyle/>
          <a:p>
            <a:r>
              <a:rPr lang="en-US" b="1" dirty="0" smtClean="0"/>
              <a:t>Interventions</a:t>
            </a:r>
          </a:p>
          <a:p>
            <a:r>
              <a:rPr lang="en-US" sz="1600" dirty="0"/>
              <a:t>Household/mobile HIV testing</a:t>
            </a:r>
          </a:p>
          <a:p>
            <a:r>
              <a:rPr lang="en-US" sz="1600" dirty="0"/>
              <a:t>Linkage to care</a:t>
            </a:r>
          </a:p>
          <a:p>
            <a:r>
              <a:rPr lang="en-US" sz="1600" dirty="0"/>
              <a:t>Expanded/Universal ART</a:t>
            </a:r>
          </a:p>
          <a:p>
            <a:r>
              <a:rPr lang="en-US" sz="1600" dirty="0"/>
              <a:t>Rapid ART</a:t>
            </a:r>
          </a:p>
          <a:p>
            <a:r>
              <a:rPr lang="en-US" sz="1600" dirty="0"/>
              <a:t>Expanded Male Circumcision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83934" y="3122990"/>
            <a:ext cx="118533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5256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76201"/>
            <a:ext cx="7924800" cy="7167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BCPP Study Population</a:t>
            </a:r>
            <a:endParaRPr lang="en-US" sz="3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21" y="1066800"/>
            <a:ext cx="1003808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600" y="914401"/>
            <a:ext cx="1148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Average community population 6,000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</a:t>
            </a:r>
            <a:r>
              <a:rPr lang="en-US" sz="2000" dirty="0" smtClean="0">
                <a:solidFill>
                  <a:prstClr val="black"/>
                </a:solidFill>
              </a:rPr>
              <a:t>otal population ~180,800 (nearly 10% of entire Botswana population)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ge-eligible (16-64) ~105,000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5E3-A359-45D4-B786-B8D8699F9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21734" y="228600"/>
            <a:ext cx="11074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kern="0" dirty="0" smtClean="0">
                <a:latin typeface="Arial"/>
                <a:ea typeface="Abadi MT Condensed Light" pitchFamily="1" charset="0"/>
                <a:cs typeface="Arial"/>
                <a:sym typeface="Abadi MT Condensed Light" pitchFamily="1" charset="0"/>
              </a:rPr>
              <a:t>BCPP Plot Mapping and Electronic Data Capture</a:t>
            </a:r>
            <a:endParaRPr lang="en-US" sz="2800" b="1" kern="0" dirty="0">
              <a:latin typeface="Arial"/>
              <a:ea typeface="Abadi MT Condensed Light" pitchFamily="1" charset="0"/>
              <a:cs typeface="Arial"/>
              <a:sym typeface="Abadi MT Condensed Light" pitchFamily="1" charset="0"/>
            </a:endParaRPr>
          </a:p>
        </p:txBody>
      </p:sp>
      <p:pic>
        <p:nvPicPr>
          <p:cNvPr id="4" name="Picture 3" descr="Screen Shot 2014-12-17 at 5.16.4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" y="838201"/>
            <a:ext cx="802374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2672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GPS coordinates to map and confirm plot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Household data linked to plot (and individual data to </a:t>
            </a:r>
            <a:r>
              <a:rPr lang="en-US" sz="2200" dirty="0" smtClean="0"/>
              <a:t>household</a:t>
            </a:r>
            <a:r>
              <a:rPr lang="en-US" sz="2200" b="0" dirty="0" smtClean="0"/>
              <a:t> and plot)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73,700 plots mapped in 30 communities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20% selected for household survey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b="0" dirty="0" smtClean="0"/>
              <a:t>Maps also used by HTC campaigns</a:t>
            </a:r>
            <a:endParaRPr lang="en-US" sz="2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667000"/>
            <a:ext cx="773546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839200" y="1600200"/>
            <a:ext cx="3657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Abadi MT Condensed Light" pitchFamily="1" charset="0"/>
                <a:cs typeface="Arial"/>
                <a:sym typeface="Abadi MT Condensed Light" pitchFamily="1" charset="0"/>
              </a:rPr>
              <a:t>Screen shot of an electronic data capture survey</a:t>
            </a:r>
            <a:endParaRPr lang="en-US" sz="2400" b="1" kern="0" dirty="0">
              <a:solidFill>
                <a:srgbClr val="000000"/>
              </a:solidFill>
              <a:latin typeface="Arial"/>
              <a:ea typeface="Abadi MT Condensed Light" pitchFamily="1" charset="0"/>
              <a:cs typeface="Arial"/>
              <a:sym typeface="Abadi MT Condensed Light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43931"/>
            <a:ext cx="11204448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Hypertension Pilot Project: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1250430"/>
            <a:ext cx="11379200" cy="5218107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collection instruments developed </a:t>
            </a:r>
            <a:endParaRPr lang="en-US" dirty="0"/>
          </a:p>
          <a:p>
            <a:r>
              <a:rPr lang="en-US" dirty="0" smtClean="0"/>
              <a:t>Materials submitted to IRBs (approved by CDC/BCPP sponsor IRB, anticipate approval by Botswana IRB this week)</a:t>
            </a:r>
          </a:p>
          <a:p>
            <a:r>
              <a:rPr lang="en-US" dirty="0" smtClean="0"/>
              <a:t>After IRB approval, anticipate initiation of data collection in March 2017 (through February 2018)</a:t>
            </a:r>
          </a:p>
          <a:p>
            <a:r>
              <a:rPr lang="en-US" dirty="0" smtClean="0"/>
              <a:t>Study RA`s have completed training on administration of the questionnaire, and completing study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6516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1204</Words>
  <Application>Microsoft Macintosh PowerPoint</Application>
  <PresentationFormat>Widescreen</PresentationFormat>
  <Paragraphs>150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 MT Condensed Light</vt:lpstr>
      <vt:lpstr>Arial</vt:lpstr>
      <vt:lpstr>Calibri</vt:lpstr>
      <vt:lpstr>Calibri Light</vt:lpstr>
      <vt:lpstr>Lucida Sans Unicode</vt:lpstr>
      <vt:lpstr>Wingdings</vt:lpstr>
      <vt:lpstr>Office Theme</vt:lpstr>
      <vt:lpstr>Peo Pilot Project:  Hypertension</vt:lpstr>
      <vt:lpstr>Outline- Peo Hypertension Pilot project</vt:lpstr>
      <vt:lpstr>Pilot research: Hypertension, background</vt:lpstr>
      <vt:lpstr>Pilot research: Hypertension, pilot project</vt:lpstr>
      <vt:lpstr>PowerPoint Presentation</vt:lpstr>
      <vt:lpstr>PowerPoint Presentation</vt:lpstr>
      <vt:lpstr>BCPP Study Population</vt:lpstr>
      <vt:lpstr>PowerPoint Presentation</vt:lpstr>
      <vt:lpstr>PowerPoint Presentation</vt:lpstr>
      <vt:lpstr>Future directions</vt:lpstr>
      <vt:lpstr>Summary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Overview</dc:title>
  <dc:creator>Neo T</dc:creator>
  <cp:lastModifiedBy>baraedis5@gmail.com</cp:lastModifiedBy>
  <cp:revision>312</cp:revision>
  <dcterms:created xsi:type="dcterms:W3CDTF">2017-01-27T12:43:15Z</dcterms:created>
  <dcterms:modified xsi:type="dcterms:W3CDTF">2017-03-09T05:10:32Z</dcterms:modified>
</cp:coreProperties>
</file>