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87" r:id="rId9"/>
    <p:sldId id="284" r:id="rId10"/>
    <p:sldId id="276" r:id="rId11"/>
    <p:sldId id="277" r:id="rId12"/>
    <p:sldId id="28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 slide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Bruce Chabner,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M.D., the co-Principal Investigator (0.24 Calendar Months), is a Professor of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Medicine, Harvard Medical School, Clinical Cancer Center Director and Chief, Division of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Hematology/Oncology, Massachusetts General Hospital, and the Chief Medical Officer for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DF/HCC. Dr. Chabner has participated in all phases of cancer drug discovery, development,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 testing, and in biochemical and molecular studies of drug action over the past 30 years.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Director of the Division of Cancer Treatment of the National Cancer Institute from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1982-1995, he oversaw the development of clinical evaluation of a number of NCI compounds,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including fludarabine, paclitaxel, and AIDS antivirals. As Clinical Director of the MGH Cancer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Center, he developed a broad program of translational research on targeted drug testing and drug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resistance. In recent years, as Clinical Director, Emeritus, and the Allen Distinguished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Investigator at MGH, he has expanded his interests to disparities in cancer care affecting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under-served communities in Boston as well as in subs-Saharan Africa. He now holds foundation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NCI grants supporting studies of interventions to address disparities in both the Boston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and in Africa (Botswana).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DF/HCC Dr. Chabner chairs the Initiative to End Cancer Disparities (IECD). With the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assistance of Karen Burns White, the IECD has organized monthly meetings to promoted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interaction among the investigators responsible for more than 70 ongoing research projects at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DF/HCC which address racial and ethnic disparities in cancer diagnosis, treatment, and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prevention. In the proposed research agenda in Botswana, he will direct the development of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initiatives to improve breast cancer care through the development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addition to answering study questions, will allow us to establish merging of data from IPMS, RedCap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128 new </a:t>
            </a:r>
            <a:r>
              <a:rPr lang="en-US" dirty="0" err="1" smtClean="0"/>
              <a:t>multidisplinary</a:t>
            </a:r>
            <a:r>
              <a:rPr lang="en-US" dirty="0" smtClean="0"/>
              <a:t> clinic patients enrolled to have a power of 90% and type I error rate of 0.05 to determine if there is a 25% reduction in time of initial clinic visit to treatment initiation</a:t>
            </a:r>
          </a:p>
          <a:p>
            <a:r>
              <a:rPr lang="en-US" dirty="0" smtClean="0"/>
              <a:t>Assuming that 25% of eligible patients may be lost to follow-up, we have adjusted the sample size to 160 new </a:t>
            </a:r>
            <a:r>
              <a:rPr lang="en-US" dirty="0" err="1" smtClean="0"/>
              <a:t>multidisplinary</a:t>
            </a:r>
            <a:r>
              <a:rPr lang="en-US" dirty="0" smtClean="0"/>
              <a:t> clinic patients (+ 160 historical controls)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505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228600">
              <a:lnSpc>
                <a:spcPct val="80000"/>
              </a:lnSpc>
            </a:pPr>
            <a:r>
              <a:rPr lang="en-US" dirty="0" smtClean="0"/>
              <a:t>Characterize long-term adherence to tamoxifen among treated breast cancer patients at Helen Joseph Breast Care Centre</a:t>
            </a:r>
          </a:p>
          <a:p>
            <a:pPr lvl="1" indent="-228600">
              <a:lnSpc>
                <a:spcPct val="80000"/>
              </a:lnSpc>
            </a:pPr>
            <a:r>
              <a:rPr lang="en-US" dirty="0" smtClean="0"/>
              <a:t>Use existing (and new) electronic tamoxifen refill data (open-source CASIS) to describe adherence to tamoxifen, and determine whether consistent with local treatment protocols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145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92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872696" y="580570"/>
            <a:ext cx="10433707" cy="3246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-US" sz="5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Breast cancer pilot:</a:t>
            </a:r>
            <a:r>
              <a:rPr lang="en-US" sz="5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dirty="0"/>
              <a:t>Evaluation of breast cancer care and outcomes in the setting of Breast multidisciplinary clinic in Botswana </a:t>
            </a:r>
            <a:endParaRPr lang="en-US" sz="504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572" y="5437326"/>
            <a:ext cx="1676853" cy="749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9387" y="5376857"/>
            <a:ext cx="1369667" cy="84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3187" y="5156560"/>
            <a:ext cx="976170" cy="10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3446" y="4825446"/>
            <a:ext cx="1333652" cy="136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32535" y="4968917"/>
            <a:ext cx="1652009" cy="121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83666" y="5175251"/>
            <a:ext cx="799262" cy="95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06698" y="5199492"/>
            <a:ext cx="1089300" cy="97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796410"/>
          </a:xfrm>
        </p:spPr>
        <p:txBody>
          <a:bodyPr/>
          <a:lstStyle/>
          <a:p>
            <a:r>
              <a:rPr lang="en-US" dirty="0" smtClean="0"/>
              <a:t>Related studies: </a:t>
            </a:r>
            <a:r>
              <a:rPr lang="en-US" dirty="0" err="1" smtClean="0"/>
              <a:t>Potlako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880" y="1693822"/>
            <a:ext cx="3690640" cy="2479048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" b="922"/>
          <a:stretch>
            <a:fillRect/>
          </a:stretch>
        </p:blipFill>
        <p:spPr>
          <a:xfrm>
            <a:off x="126999" y="1526661"/>
            <a:ext cx="7645401" cy="429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532" y="4515688"/>
            <a:ext cx="4580468" cy="2342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95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65674" y="-24333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 to date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97941" y="1727186"/>
            <a:ext cx="11404593" cy="45720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C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elements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drafted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Multidisciplinary clinic research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 submitted and approved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dirty="0" smtClean="0"/>
              <a:t>HRDC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Submissions to partner institutions are underway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Next steps (today): detail timeline for RA, data collection, trainee mentee</a:t>
            </a:r>
            <a:endParaRPr lang="en-US"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 of breast research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</a:p>
          <a:p>
            <a:pPr indent="-228600">
              <a:spcBef>
                <a:spcPts val="500"/>
              </a:spcBef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fits into research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 and shared resources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21266" y="-154943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B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ackground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48830" y="1767585"/>
            <a:ext cx="7667728" cy="49380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lnSpc>
                <a:spcPct val="80000"/>
              </a:lnSpc>
              <a:spcBef>
                <a:spcPts val="0"/>
              </a:spcBef>
              <a:buSzPct val="99615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Breast cancer survival rates are significantly lower in </a:t>
            </a:r>
            <a:r>
              <a:rPr lang="en-US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LMIC</a:t>
            </a:r>
          </a:p>
          <a:p>
            <a:pPr lvl="1" indent="-228600">
              <a:lnSpc>
                <a:spcPct val="80000"/>
              </a:lnSpc>
              <a:spcBef>
                <a:spcPts val="0"/>
              </a:spcBef>
              <a:buSzPct val="99615"/>
            </a:pPr>
            <a:r>
              <a:rPr lang="en-US" sz="1400" dirty="0" smtClean="0"/>
              <a:t>Five </a:t>
            </a:r>
            <a:r>
              <a:rPr lang="en-US" sz="1400" dirty="0"/>
              <a:t>years </a:t>
            </a:r>
            <a:r>
              <a:rPr lang="en-US" sz="1400" dirty="0" smtClean="0"/>
              <a:t>OS: 86</a:t>
            </a:r>
            <a:r>
              <a:rPr lang="en-US" sz="1400" dirty="0"/>
              <a:t>% in Canada, 88% in the US, 64% in South Africa, and 56% in Uganda, and significantly less than this in many parts of </a:t>
            </a:r>
            <a:r>
              <a:rPr lang="en-US" sz="1400" dirty="0" smtClean="0"/>
              <a:t>Africa (</a:t>
            </a:r>
            <a:r>
              <a:rPr lang="en-US" sz="1400" dirty="0" err="1" smtClean="0"/>
              <a:t>Gakwaya</a:t>
            </a:r>
            <a:r>
              <a:rPr lang="en-US" sz="1400" dirty="0" smtClean="0"/>
              <a:t> et al) </a:t>
            </a:r>
            <a:endParaRPr lang="en-US" sz="1390" dirty="0" smtClean="0"/>
          </a:p>
          <a:p>
            <a:pPr lvl="1" indent="-228600">
              <a:lnSpc>
                <a:spcPct val="80000"/>
              </a:lnSpc>
              <a:spcBef>
                <a:spcPts val="1000"/>
              </a:spcBef>
              <a:buSzPct val="99615"/>
            </a:pPr>
            <a:r>
              <a:rPr lang="en-US" sz="1790" dirty="0" smtClean="0"/>
              <a:t>L</a:t>
            </a:r>
            <a:r>
              <a:rPr lang="en-US" sz="17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 diagnosis  (Brown C et al, </a:t>
            </a:r>
            <a:r>
              <a:rPr lang="en-US" sz="1800" dirty="0"/>
              <a:t>Unger-</a:t>
            </a:r>
            <a:r>
              <a:rPr lang="en-US" sz="1800" dirty="0" err="1"/>
              <a:t>Saldaña</a:t>
            </a:r>
            <a:r>
              <a:rPr lang="en-US" sz="1800" dirty="0"/>
              <a:t> et al</a:t>
            </a:r>
            <a:r>
              <a:rPr lang="en-US" sz="1800" dirty="0" smtClean="0"/>
              <a:t>)</a:t>
            </a:r>
            <a:endParaRPr lang="en-US" sz="179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228600">
              <a:lnSpc>
                <a:spcPct val="80000"/>
              </a:lnSpc>
              <a:spcBef>
                <a:spcPts val="1000"/>
              </a:spcBef>
              <a:buSzPct val="99615"/>
            </a:pPr>
            <a:r>
              <a:rPr lang="en-US" sz="1790" dirty="0"/>
              <a:t>S</a:t>
            </a:r>
            <a:r>
              <a:rPr lang="en-US" sz="1790" dirty="0" smtClean="0"/>
              <a:t>ub-optimal treatment</a:t>
            </a:r>
          </a:p>
          <a:p>
            <a:pPr lvl="1" indent="-228600">
              <a:lnSpc>
                <a:spcPct val="80000"/>
              </a:lnSpc>
              <a:spcBef>
                <a:spcPts val="1000"/>
              </a:spcBef>
              <a:buSzPct val="99615"/>
            </a:pPr>
            <a:endParaRPr lang="en-US" sz="18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buSzPct val="99615"/>
            </a:pPr>
            <a:r>
              <a:rPr lang="en-US" sz="2590" dirty="0"/>
              <a:t>30-35% of women with breast cancer in Botswana and at Wits are HIV-infected, and significantly younger (median age 33 years) compared with HIV-uninfected (median age 55 years</a:t>
            </a:r>
            <a:r>
              <a:rPr lang="en-US" sz="2590" dirty="0" smtClean="0"/>
              <a:t>)</a:t>
            </a:r>
            <a:endParaRPr lang="en-US" sz="2590" dirty="0"/>
          </a:p>
        </p:txBody>
      </p:sp>
      <p:sp>
        <p:nvSpPr>
          <p:cNvPr id="111" name="Shape 111"/>
          <p:cNvSpPr txBox="1"/>
          <p:nvPr/>
        </p:nvSpPr>
        <p:spPr>
          <a:xfrm>
            <a:off x="8016558" y="4901753"/>
            <a:ext cx="401132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distribution of breast cancer cases in BPCC (Botswana) by HIV status.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(p&lt;0.01) 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3" t="6055" r="1862" b="9967"/>
          <a:stretch/>
        </p:blipFill>
        <p:spPr>
          <a:xfrm>
            <a:off x="7854322" y="1760083"/>
            <a:ext cx="4067651" cy="3106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780468" y="336264"/>
            <a:ext cx="10515599" cy="890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Context: Botswana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35427" y="2252133"/>
            <a:ext cx="11756572" cy="44703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28600">
              <a:lnSpc>
                <a:spcPct val="80000"/>
              </a:lnSpc>
              <a:spcBef>
                <a:spcPts val="500"/>
              </a:spcBef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cancer registry: </a:t>
            </a:r>
          </a:p>
          <a:p>
            <a:pPr lvl="1" indent="-228600">
              <a:lnSpc>
                <a:spcPct val="80000"/>
              </a:lnSpc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~330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breast cancer diagnoses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annually</a:t>
            </a:r>
          </a:p>
          <a:p>
            <a:pPr indent="-228600">
              <a:lnSpc>
                <a:spcPct val="80000"/>
              </a:lnSpc>
              <a:spcBef>
                <a:spcPts val="500"/>
              </a:spcBef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Botswana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Prospective Cancer Cohort: </a:t>
            </a:r>
            <a:endParaRPr lang="en-U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228600">
              <a:lnSpc>
                <a:spcPct val="80000"/>
              </a:lnSpc>
            </a:pPr>
            <a:r>
              <a:rPr lang="en-US" dirty="0"/>
              <a:t>O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bservational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prospective cohort enrolling since 2010 (n&gt;2,000,  ~90% of patients presenting for cancer care in Botswana)</a:t>
            </a:r>
          </a:p>
          <a:p>
            <a:pPr lvl="1" indent="-228600">
              <a:lnSpc>
                <a:spcPct val="80000"/>
              </a:lnSpc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Collects extensive sociodemographic, clinical, treatment type, and clinical outcomes data on all consenting patients presenting for cancer care in Botswana </a:t>
            </a:r>
          </a:p>
          <a:p>
            <a:pPr indent="-228600">
              <a:lnSpc>
                <a:spcPct val="80000"/>
              </a:lnSpc>
              <a:spcBef>
                <a:spcPts val="500"/>
              </a:spcBef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referral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hospitals: </a:t>
            </a:r>
          </a:p>
          <a:p>
            <a:pPr lvl="1" indent="-228600">
              <a:lnSpc>
                <a:spcPct val="80000"/>
              </a:lnSpc>
            </a:pPr>
            <a:r>
              <a:rPr lang="en-US" sz="2400" dirty="0" smtClean="0"/>
              <a:t>Deliver specialty cancer services</a:t>
            </a:r>
          </a:p>
          <a:p>
            <a:pPr lvl="1" indent="-228600">
              <a:lnSpc>
                <a:spcPct val="80000"/>
              </a:lnSpc>
            </a:pPr>
            <a:r>
              <a:rPr lang="en-US" dirty="0" smtClean="0"/>
              <a:t>M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ultidisciplinary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breast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 at PMH since October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2015 (for patients with suspected and confirmed breast cancer), but not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yet available at NRH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133" y="0"/>
            <a:ext cx="3015930" cy="2462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064" y="0"/>
            <a:ext cx="3367935" cy="24553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753104"/>
          </a:xfrm>
        </p:spPr>
        <p:txBody>
          <a:bodyPr/>
          <a:lstStyle/>
          <a:p>
            <a:r>
              <a:rPr lang="en-US" dirty="0" smtClean="0"/>
              <a:t>Context: </a:t>
            </a:r>
            <a:r>
              <a:rPr lang="en-US" smtClean="0"/>
              <a:t>South Africa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999392"/>
            <a:ext cx="10515599" cy="2617837"/>
          </a:xfrm>
        </p:spPr>
        <p:txBody>
          <a:bodyPr/>
          <a:lstStyle/>
          <a:p>
            <a:pPr indent="-228600">
              <a:lnSpc>
                <a:spcPct val="80000"/>
              </a:lnSpc>
            </a:pPr>
            <a:r>
              <a:rPr lang="en-US" dirty="0" smtClean="0"/>
              <a:t>Helen </a:t>
            </a:r>
            <a:r>
              <a:rPr lang="en-US" dirty="0"/>
              <a:t>Joseph Breast Care Centre at </a:t>
            </a:r>
            <a:r>
              <a:rPr lang="en-US" dirty="0" smtClean="0"/>
              <a:t>Wits</a:t>
            </a:r>
          </a:p>
          <a:p>
            <a:pPr indent="-228600">
              <a:lnSpc>
                <a:spcPct val="80000"/>
              </a:lnSpc>
            </a:pPr>
            <a:r>
              <a:rPr lang="en-US" dirty="0"/>
              <a:t>P</a:t>
            </a:r>
            <a:r>
              <a:rPr lang="en-US" dirty="0" smtClean="0"/>
              <a:t>ublic </a:t>
            </a:r>
            <a:r>
              <a:rPr lang="en-US" dirty="0"/>
              <a:t>hospital </a:t>
            </a:r>
            <a:r>
              <a:rPr lang="en-US" dirty="0" smtClean="0"/>
              <a:t>in </a:t>
            </a:r>
            <a:r>
              <a:rPr lang="en-US" dirty="0"/>
              <a:t>Johannesburg, </a:t>
            </a:r>
            <a:r>
              <a:rPr lang="en-US" dirty="0" smtClean="0"/>
              <a:t>serving catchment of ~1 </a:t>
            </a:r>
            <a:r>
              <a:rPr lang="en-US" dirty="0"/>
              <a:t>million</a:t>
            </a:r>
          </a:p>
          <a:p>
            <a:pPr indent="-228600">
              <a:lnSpc>
                <a:spcPct val="80000"/>
              </a:lnSpc>
            </a:pPr>
            <a:r>
              <a:rPr lang="en-US" dirty="0"/>
              <a:t>~350 new breast cancer diagnoses annually</a:t>
            </a:r>
          </a:p>
          <a:p>
            <a:pPr indent="-228600">
              <a:lnSpc>
                <a:spcPct val="80000"/>
              </a:lnSpc>
            </a:pPr>
            <a:r>
              <a:rPr lang="en-US" dirty="0"/>
              <a:t>Already has an established multidisciplinary breast cancer care </a:t>
            </a:r>
            <a:r>
              <a:rPr lang="en-US" dirty="0" smtClean="0"/>
              <a:t>clinic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565" y="1118229"/>
            <a:ext cx="3653367" cy="244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932" y="1118229"/>
            <a:ext cx="1715702" cy="244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1266" y="211015"/>
            <a:ext cx="10515599" cy="9596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 smtClean="0">
                <a:solidFill>
                  <a:schemeClr val="tx1"/>
                </a:solidFill>
              </a:rPr>
              <a:t>Project team/investigators</a:t>
            </a:r>
            <a:endParaRPr lang="en-US" sz="4400" b="0" i="0" u="none" strike="noStrike" cap="none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48829" y="1293462"/>
            <a:ext cx="11402903" cy="5412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28600">
              <a:spcBef>
                <a:spcPts val="500"/>
              </a:spcBef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sym typeface="Calibri"/>
              </a:rPr>
              <a:t>Bruce </a:t>
            </a:r>
            <a:r>
              <a:rPr lang="en-US" sz="2400" b="1" i="0" u="none" strike="noStrike" cap="none" dirty="0" err="1" smtClean="0">
                <a:solidFill>
                  <a:schemeClr val="dk1"/>
                </a:solidFill>
                <a:sym typeface="Calibri"/>
              </a:rPr>
              <a:t>Chabner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sym typeface="Calibri"/>
              </a:rPr>
              <a:t>: </a:t>
            </a:r>
            <a:r>
              <a:rPr lang="en-US" sz="2400" i="0" u="none" strike="noStrike" cap="none" dirty="0" smtClean="0">
                <a:solidFill>
                  <a:schemeClr val="dk1"/>
                </a:solidFill>
                <a:sym typeface="Calibri"/>
              </a:rPr>
              <a:t>Chief 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of Division of Hematology/Oncology at </a:t>
            </a:r>
            <a:r>
              <a:rPr lang="en-US" sz="2400" i="0" u="none" strike="noStrike" cap="none" dirty="0" smtClean="0">
                <a:solidFill>
                  <a:schemeClr val="dk1"/>
                </a:solidFill>
                <a:sym typeface="Calibri"/>
              </a:rPr>
              <a:t>MGH (Harvard) 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and CMO for Dana Farber/Harvard Cancer </a:t>
            </a:r>
            <a:r>
              <a:rPr lang="en-US" sz="2400" i="0" u="none" strike="noStrike" cap="none" dirty="0" smtClean="0">
                <a:solidFill>
                  <a:schemeClr val="dk1"/>
                </a:solidFill>
                <a:sym typeface="Calibri"/>
              </a:rPr>
              <a:t>Center</a:t>
            </a:r>
            <a:r>
              <a:rPr lang="en-US" sz="2400" dirty="0"/>
              <a:t> </a:t>
            </a:r>
            <a:r>
              <a:rPr lang="en-US" sz="2400" dirty="0" smtClean="0"/>
              <a:t>at Harvard</a:t>
            </a:r>
            <a:r>
              <a:rPr lang="en-US" sz="2400" i="0" u="none" strike="noStrike" cap="none" dirty="0" smtClean="0">
                <a:solidFill>
                  <a:schemeClr val="dk1"/>
                </a:solidFill>
                <a:sym typeface="Calibri"/>
              </a:rPr>
              <a:t>. 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Extensive experience in clinical cancer research</a:t>
            </a:r>
          </a:p>
          <a:p>
            <a:pPr indent="-228600"/>
            <a:r>
              <a:rPr lang="en-US" sz="2400" b="1" i="0" u="none" strike="noStrike" cap="none" dirty="0" smtClean="0">
                <a:solidFill>
                  <a:schemeClr val="dk1"/>
                </a:solidFill>
                <a:sym typeface="Calibri"/>
              </a:rPr>
              <a:t>Lawrence Shulman: </a:t>
            </a:r>
            <a:r>
              <a:rPr lang="en-US" sz="2400" dirty="0" smtClean="0"/>
              <a:t>Director </a:t>
            </a:r>
            <a:r>
              <a:rPr lang="en-US" sz="2400" dirty="0"/>
              <a:t>of </a:t>
            </a:r>
            <a:r>
              <a:rPr lang="en-US" sz="2400" dirty="0" smtClean="0"/>
              <a:t>Global </a:t>
            </a:r>
            <a:r>
              <a:rPr lang="en-US" sz="2400" dirty="0"/>
              <a:t>Cancer </a:t>
            </a:r>
            <a:r>
              <a:rPr lang="en-US" sz="2400" dirty="0" smtClean="0"/>
              <a:t>Medicine at </a:t>
            </a:r>
            <a:r>
              <a:rPr lang="en-US" sz="2400" dirty="0"/>
              <a:t>Abramson Cancer Center at the </a:t>
            </a:r>
            <a:r>
              <a:rPr lang="en-US" sz="2400" dirty="0" err="1" smtClean="0"/>
              <a:t>UPenn</a:t>
            </a:r>
            <a:r>
              <a:rPr lang="en-US" sz="2400" dirty="0" smtClean="0"/>
              <a:t>,</a:t>
            </a:r>
            <a:r>
              <a:rPr lang="en-US" sz="2400" dirty="0"/>
              <a:t>  </a:t>
            </a:r>
            <a:r>
              <a:rPr lang="en-US" sz="2400" i="0" u="none" strike="noStrike" cap="none" dirty="0" smtClean="0">
                <a:solidFill>
                  <a:schemeClr val="dk1"/>
                </a:solidFill>
                <a:sym typeface="Calibri"/>
              </a:rPr>
              <a:t>breast oncologist, experience with oncology program development in LMICs</a:t>
            </a:r>
          </a:p>
          <a:p>
            <a:pPr indent="-228600">
              <a:spcBef>
                <a:spcPts val="500"/>
              </a:spcBef>
            </a:pPr>
            <a:r>
              <a:rPr lang="en-US" sz="2400" b="1" dirty="0"/>
              <a:t>Sarah Rayne: </a:t>
            </a:r>
            <a:r>
              <a:rPr lang="en-US" sz="2400" dirty="0"/>
              <a:t>full-time surgeon, co-manages breast service at University of the Witwatersrand. Research focuses on psycho-social barriers to accessing breast cancer care</a:t>
            </a:r>
          </a:p>
          <a:p>
            <a:pPr indent="-228600">
              <a:spcBef>
                <a:spcPts val="500"/>
              </a:spcBef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sym typeface="Calibri"/>
              </a:rPr>
              <a:t>Neo </a:t>
            </a:r>
            <a:r>
              <a:rPr lang="en-US" sz="2400" b="1" i="0" u="none" strike="noStrike" cap="none" dirty="0" err="1" smtClean="0">
                <a:solidFill>
                  <a:schemeClr val="dk1"/>
                </a:solidFill>
                <a:sym typeface="Calibri"/>
              </a:rPr>
              <a:t>Tapela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sym typeface="Calibri"/>
              </a:rPr>
              <a:t>: </a:t>
            </a:r>
            <a:r>
              <a:rPr lang="en-US" sz="2400" i="0" u="none" strike="noStrike" cap="none" dirty="0" smtClean="0">
                <a:solidFill>
                  <a:schemeClr val="dk1"/>
                </a:solidFill>
                <a:sym typeface="Calibri"/>
              </a:rPr>
              <a:t>head of NCD program </a:t>
            </a:r>
            <a:r>
              <a:rPr lang="en-US" sz="2400" i="0" u="none" strike="noStrike" cap="none" dirty="0" err="1" smtClean="0">
                <a:solidFill>
                  <a:schemeClr val="dk1"/>
                </a:solidFill>
                <a:sym typeface="Calibri"/>
              </a:rPr>
              <a:t>MOHw</a:t>
            </a:r>
            <a:r>
              <a:rPr lang="en-US" sz="2400" i="0" u="none" strike="noStrike" cap="none" dirty="0" smtClean="0">
                <a:solidFill>
                  <a:schemeClr val="dk1"/>
                </a:solidFill>
                <a:sym typeface="Calibri"/>
              </a:rPr>
              <a:t>, research associate BHP, research focuses on reducing delays in diagnosis of cancer and decentralizing integrated NCD services</a:t>
            </a:r>
          </a:p>
          <a:p>
            <a:pPr indent="-228600"/>
            <a:r>
              <a:rPr lang="en-US" sz="2400" dirty="0" err="1" smtClean="0"/>
              <a:t>Sebathu</a:t>
            </a:r>
            <a:r>
              <a:rPr lang="en-US" sz="2400" dirty="0" smtClean="0"/>
              <a:t> </a:t>
            </a:r>
            <a:r>
              <a:rPr lang="en-US" sz="2400" dirty="0" err="1" smtClean="0"/>
              <a:t>Chiyapo</a:t>
            </a:r>
            <a:r>
              <a:rPr lang="en-US" sz="2400" dirty="0" smtClean="0"/>
              <a:t>, </a:t>
            </a:r>
            <a:r>
              <a:rPr lang="en-US" sz="2400" dirty="0" err="1" smtClean="0"/>
              <a:t>Dipho</a:t>
            </a:r>
            <a:r>
              <a:rPr lang="en-US" sz="2400" dirty="0"/>
              <a:t> </a:t>
            </a:r>
            <a:r>
              <a:rPr lang="en-US" sz="2400" dirty="0" err="1" smtClean="0"/>
              <a:t>Setlhako</a:t>
            </a:r>
            <a:r>
              <a:rPr lang="en-US" sz="2400" dirty="0" smtClean="0"/>
              <a:t>, Mohan, </a:t>
            </a:r>
            <a:r>
              <a:rPr lang="en-US" sz="2400" dirty="0"/>
              <a:t>Scott </a:t>
            </a:r>
            <a:r>
              <a:rPr lang="en-US" sz="2400" dirty="0" smtClean="0"/>
              <a:t>Dryden-Peterson</a:t>
            </a:r>
            <a:r>
              <a:rPr lang="en-US" sz="2400" dirty="0"/>
              <a:t>, </a:t>
            </a:r>
            <a:r>
              <a:rPr lang="en-US" sz="2400" dirty="0" err="1" smtClean="0"/>
              <a:t>Surbhi</a:t>
            </a:r>
            <a:r>
              <a:rPr lang="en-US" sz="2400" dirty="0" smtClean="0"/>
              <a:t> Grover, Elizabeth Bigger, Teddy </a:t>
            </a:r>
            <a:r>
              <a:rPr lang="en-US" sz="2400" dirty="0" err="1" smtClean="0"/>
              <a:t>Monnatlhare</a:t>
            </a:r>
            <a:r>
              <a:rPr lang="en-US" sz="2400" dirty="0" smtClean="0"/>
              <a:t>, </a:t>
            </a:r>
            <a:r>
              <a:rPr lang="en-US" sz="2400" dirty="0" err="1" smtClean="0"/>
              <a:t>Mukendi</a:t>
            </a:r>
            <a:r>
              <a:rPr lang="en-US" sz="2400" dirty="0" smtClean="0"/>
              <a:t> </a:t>
            </a:r>
            <a:r>
              <a:rPr lang="en-US" sz="2400" dirty="0" err="1" smtClean="0"/>
              <a:t>Kayembe</a:t>
            </a:r>
            <a:r>
              <a:rPr lang="en-US" sz="2400" dirty="0" smtClean="0"/>
              <a:t>, </a:t>
            </a:r>
            <a:r>
              <a:rPr lang="en-US" sz="2400" dirty="0" err="1" smtClean="0"/>
              <a:t>Moneimang</a:t>
            </a:r>
            <a:r>
              <a:rPr lang="en-US" sz="2400" dirty="0" smtClean="0"/>
              <a:t> </a:t>
            </a:r>
            <a:r>
              <a:rPr lang="en-US" sz="2400" dirty="0" err="1" smtClean="0"/>
              <a:t>Makgasa</a:t>
            </a:r>
            <a:r>
              <a:rPr lang="en-US" sz="2400" dirty="0" smtClean="0"/>
              <a:t>, Isaac </a:t>
            </a:r>
            <a:r>
              <a:rPr lang="en-US" sz="2400" dirty="0" err="1" smtClean="0"/>
              <a:t>Nkele</a:t>
            </a:r>
            <a:r>
              <a:rPr lang="en-US" sz="2400" dirty="0" smtClean="0"/>
              <a:t>, </a:t>
            </a:r>
            <a:r>
              <a:rPr lang="en-US" sz="2400" dirty="0" err="1" smtClean="0"/>
              <a:t>Kerapetse</a:t>
            </a:r>
            <a:r>
              <a:rPr lang="en-US" sz="2400" dirty="0" smtClean="0"/>
              <a:t> </a:t>
            </a:r>
            <a:r>
              <a:rPr lang="en-US" sz="2400" dirty="0" err="1" smtClean="0"/>
              <a:t>Botebele</a:t>
            </a:r>
            <a:endParaRPr lang="en-US" sz="2400" i="0" u="none" strike="noStrike" cap="none" dirty="0" smtClean="0">
              <a:solidFill>
                <a:schemeClr val="dk1"/>
              </a:solidFill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52400" y="-176731"/>
            <a:ext cx="12039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 smtClean="0"/>
              <a:t>Primary Aim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97941" y="982133"/>
            <a:ext cx="11590857" cy="584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 indent="-228600">
              <a:lnSpc>
                <a:spcPct val="80000"/>
              </a:lnSpc>
              <a:spcBef>
                <a:spcPts val="0"/>
              </a:spcBef>
            </a:pPr>
            <a:endParaRPr lang="en-US" dirty="0" smtClean="0"/>
          </a:p>
          <a:p>
            <a:pPr indent="-228600"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To assess the impact of multidisciplinary breast cancer care clinics in quality of care</a:t>
            </a:r>
          </a:p>
          <a:p>
            <a:pPr lvl="1" indent="-228600"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D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ecreasing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to treatment initiation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(primary) </a:t>
            </a:r>
          </a:p>
          <a:p>
            <a:pPr lvl="1" indent="-228600"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I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mproved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compliance with treatment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protocols (secondary)</a:t>
            </a:r>
          </a:p>
          <a:p>
            <a:pPr lvl="1" indent="-228600"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2 year survival (secondary)</a:t>
            </a:r>
          </a:p>
          <a:p>
            <a:pPr lvl="1" indent="-228600">
              <a:lnSpc>
                <a:spcPct val="80000"/>
              </a:lnSpc>
              <a:spcBef>
                <a:spcPts val="0"/>
              </a:spcBef>
            </a:pPr>
            <a:endParaRPr lang="en-US" dirty="0"/>
          </a:p>
          <a:p>
            <a:pPr indent="-228600">
              <a:lnSpc>
                <a:spcPct val="80000"/>
              </a:lnSpc>
              <a:spcBef>
                <a:spcPts val="500"/>
              </a:spcBef>
            </a:pPr>
            <a:r>
              <a:rPr lang="en-US" dirty="0"/>
              <a:t>Will compare these endpoints between Botswana and Helen Joseph Breast Care Centre at Wits</a:t>
            </a:r>
          </a:p>
          <a:p>
            <a:r>
              <a:rPr lang="en-US" dirty="0"/>
              <a:t>Will also describe characteristics of breast cancer patients in Botswana, including key risk factors and pathology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467"/>
            <a:ext cx="10515599" cy="795866"/>
          </a:xfrm>
        </p:spPr>
        <p:txBody>
          <a:bodyPr/>
          <a:lstStyle/>
          <a:p>
            <a:r>
              <a:rPr lang="en-US" dirty="0" smtClean="0"/>
              <a:t>Methods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86932"/>
            <a:ext cx="4749800" cy="5571067"/>
          </a:xfrm>
        </p:spPr>
        <p:txBody>
          <a:bodyPr/>
          <a:lstStyle/>
          <a:p>
            <a:pPr indent="-228600">
              <a:lnSpc>
                <a:spcPct val="80000"/>
              </a:lnSpc>
            </a:pPr>
            <a:r>
              <a:rPr lang="en-US" sz="2200" dirty="0" smtClean="0"/>
              <a:t>Establish </a:t>
            </a:r>
            <a:r>
              <a:rPr lang="en-US" sz="2200" dirty="0"/>
              <a:t>a multidisciplinary breast cancer care clinic in Francistown Botswana, with guidance from Dr. Rayne at partners institution in South Africa (Wits)</a:t>
            </a:r>
          </a:p>
          <a:p>
            <a:pPr indent="-228600">
              <a:lnSpc>
                <a:spcPct val="80000"/>
              </a:lnSpc>
            </a:pPr>
            <a:r>
              <a:rPr lang="en-US" sz="2200" dirty="0"/>
              <a:t>Collect additional data at PMH and NRH (including available in IPMS), and use extensive data collected in Botswana Prospective Cancer Cohort from time periods pre- and post- implementation of multidisciplinary </a:t>
            </a:r>
            <a:r>
              <a:rPr lang="en-US" sz="2200" dirty="0" smtClean="0"/>
              <a:t>clinic</a:t>
            </a:r>
          </a:p>
          <a:p>
            <a:pPr indent="-228600">
              <a:lnSpc>
                <a:spcPct val="80000"/>
              </a:lnSpc>
            </a:pPr>
            <a:r>
              <a:rPr lang="en-US" sz="2200" dirty="0" smtClean="0"/>
              <a:t>Eligible: adult breast cancer patients </a:t>
            </a:r>
            <a:r>
              <a:rPr lang="en-US" sz="2200" dirty="0"/>
              <a:t>evaluated at multidisciplinary breast clinic at Princess Marina Hospital or </a:t>
            </a:r>
            <a:r>
              <a:rPr lang="en-US" sz="2200" dirty="0" err="1"/>
              <a:t>Nyangabgwe</a:t>
            </a:r>
            <a:r>
              <a:rPr lang="en-US" sz="2200" dirty="0"/>
              <a:t> Referral </a:t>
            </a:r>
            <a:r>
              <a:rPr lang="en-US" sz="2200" dirty="0" smtClean="0"/>
              <a:t>Hospital</a:t>
            </a:r>
          </a:p>
          <a:p>
            <a:pPr indent="-228600">
              <a:lnSpc>
                <a:spcPct val="80000"/>
              </a:lnSpc>
            </a:pPr>
            <a:r>
              <a:rPr lang="en-US" sz="2200" dirty="0" smtClean="0"/>
              <a:t>Sample size: 160 new multidisciplinary patients (+160 historical controls)</a:t>
            </a:r>
            <a:endParaRPr lang="en-US" sz="2200" dirty="0"/>
          </a:p>
          <a:p>
            <a:pPr lvl="1" indent="-228600">
              <a:lnSpc>
                <a:spcPct val="80000"/>
              </a:lnSpc>
            </a:pP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0467" y="713316"/>
            <a:ext cx="6341533" cy="4993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88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972608"/>
          </a:xfrm>
        </p:spPr>
        <p:txBody>
          <a:bodyPr/>
          <a:lstStyle/>
          <a:p>
            <a:r>
              <a:rPr lang="en-US" dirty="0" smtClean="0"/>
              <a:t>Endpoints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37733"/>
            <a:ext cx="10515599" cy="5418666"/>
          </a:xfrm>
        </p:spPr>
        <p:txBody>
          <a:bodyPr/>
          <a:lstStyle/>
          <a:p>
            <a:r>
              <a:rPr lang="en-US" b="1" dirty="0"/>
              <a:t>Primary endpoint: </a:t>
            </a:r>
            <a:endParaRPr lang="en-US" dirty="0"/>
          </a:p>
          <a:p>
            <a:pPr lvl="1"/>
            <a:r>
              <a:rPr lang="en-US" dirty="0"/>
              <a:t>Time from first clinic visit for breast complaint to treatment initiation </a:t>
            </a:r>
          </a:p>
          <a:p>
            <a:r>
              <a:rPr lang="en-US" b="1" dirty="0"/>
              <a:t>Secondary endpoints: </a:t>
            </a:r>
            <a:endParaRPr lang="en-US" dirty="0"/>
          </a:p>
          <a:p>
            <a:pPr lvl="1"/>
            <a:r>
              <a:rPr lang="en-US" dirty="0" smtClean="0"/>
              <a:t>Time </a:t>
            </a:r>
            <a:r>
              <a:rPr lang="en-US" dirty="0"/>
              <a:t>from diagnosis to completion of curative-intent treatment</a:t>
            </a:r>
          </a:p>
          <a:p>
            <a:pPr lvl="1"/>
            <a:r>
              <a:rPr lang="en-US" dirty="0" smtClean="0"/>
              <a:t>Proportion </a:t>
            </a:r>
            <a:r>
              <a:rPr lang="en-US" dirty="0"/>
              <a:t>of patients who receive adjuvant </a:t>
            </a:r>
            <a:r>
              <a:rPr lang="en-US" b="1" dirty="0"/>
              <a:t>chemotherapy</a:t>
            </a:r>
            <a:r>
              <a:rPr lang="en-US" dirty="0"/>
              <a:t> within 90 days of surgery</a:t>
            </a:r>
          </a:p>
          <a:p>
            <a:pPr lvl="1"/>
            <a:r>
              <a:rPr lang="en-US" dirty="0"/>
              <a:t>Proportion of stage III patients who receive </a:t>
            </a:r>
            <a:r>
              <a:rPr lang="en-US" dirty="0" err="1"/>
              <a:t>neodajuvant</a:t>
            </a:r>
            <a:r>
              <a:rPr lang="en-US" dirty="0"/>
              <a:t> </a:t>
            </a:r>
            <a:r>
              <a:rPr lang="en-US" b="1" dirty="0"/>
              <a:t>chemotherapy</a:t>
            </a:r>
          </a:p>
          <a:p>
            <a:pPr lvl="1"/>
            <a:r>
              <a:rPr lang="en-US" dirty="0" smtClean="0"/>
              <a:t>Proportion </a:t>
            </a:r>
            <a:r>
              <a:rPr lang="en-US" dirty="0"/>
              <a:t>of hormone receptor (ER/PR) positive patients who receive </a:t>
            </a:r>
            <a:r>
              <a:rPr lang="en-US" b="1" dirty="0"/>
              <a:t>tamoxifen or aromatase inhibitor </a:t>
            </a:r>
            <a:r>
              <a:rPr lang="en-US" dirty="0"/>
              <a:t>within 12 months of </a:t>
            </a:r>
            <a:r>
              <a:rPr lang="en-US" dirty="0" smtClean="0"/>
              <a:t>diagnosis</a:t>
            </a:r>
          </a:p>
          <a:p>
            <a:pPr lvl="1"/>
            <a:r>
              <a:rPr lang="en-US" dirty="0" smtClean="0"/>
              <a:t>Proportion </a:t>
            </a:r>
            <a:r>
              <a:rPr lang="en-US" dirty="0"/>
              <a:t>of patients who receive adjuvant </a:t>
            </a:r>
            <a:r>
              <a:rPr lang="en-US" b="1" dirty="0"/>
              <a:t>radiation</a:t>
            </a:r>
            <a:r>
              <a:rPr lang="en-US" dirty="0"/>
              <a:t> within 12 months of surgery or 12 months of diagnosis</a:t>
            </a:r>
          </a:p>
          <a:p>
            <a:pPr lvl="1"/>
            <a:r>
              <a:rPr lang="en-US" dirty="0"/>
              <a:t>Proportion of patients who complete curative-intent treatment</a:t>
            </a:r>
          </a:p>
          <a:p>
            <a:pPr lvl="1"/>
            <a:r>
              <a:rPr lang="en-US" dirty="0"/>
              <a:t>Overall 1-year and 2-year </a:t>
            </a:r>
            <a:r>
              <a:rPr lang="en-US" b="1" dirty="0"/>
              <a:t>survival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90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1054</Words>
  <Application>Microsoft Macintosh PowerPoint</Application>
  <PresentationFormat>Widescreen</PresentationFormat>
  <Paragraphs>99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Breast cancer pilot:  Evaluation of breast cancer care and outcomes in the setting of Breast multidisciplinary clinic in Botswana </vt:lpstr>
      <vt:lpstr>Outline</vt:lpstr>
      <vt:lpstr>Background</vt:lpstr>
      <vt:lpstr>Context: Botswana</vt:lpstr>
      <vt:lpstr>Context: South Africa</vt:lpstr>
      <vt:lpstr>Project team/investigators</vt:lpstr>
      <vt:lpstr>Primary Aim</vt:lpstr>
      <vt:lpstr>Methods </vt:lpstr>
      <vt:lpstr>Endpoints</vt:lpstr>
      <vt:lpstr>Related studies: Potlako</vt:lpstr>
      <vt:lpstr>Progress to date</vt:lpstr>
      <vt:lpstr>Thank you!!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Projects:  Peo - Planning for NCDs Research Center of Excellence in Southern Africa</dc:title>
  <cp:lastModifiedBy>Neo T</cp:lastModifiedBy>
  <cp:revision>45</cp:revision>
  <dcterms:modified xsi:type="dcterms:W3CDTF">2017-03-09T05:59:30Z</dcterms:modified>
</cp:coreProperties>
</file>